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y="5143500" cx="9144000"/>
  <p:notesSz cx="6858000" cy="9144000"/>
  <p:embeddedFontLst>
    <p:embeddedFont>
      <p:font typeface="Prata"/>
      <p:regular r:id="rId56"/>
    </p:embeddedFont>
    <p:embeddedFont>
      <p:font typeface="Roboto Thin"/>
      <p:regular r:id="rId57"/>
      <p:bold r:id="rId58"/>
      <p:italic r:id="rId59"/>
      <p:boldItalic r:id="rId60"/>
    </p:embeddedFont>
    <p:embeddedFont>
      <p:font typeface="Roboto"/>
      <p:regular r:id="rId61"/>
      <p:bold r:id="rId62"/>
      <p:italic r:id="rId63"/>
      <p:boldItalic r:id="rId64"/>
    </p:embeddedFont>
    <p:embeddedFont>
      <p:font typeface="EB Garamond"/>
      <p:regular r:id="rId65"/>
      <p:bold r:id="rId66"/>
      <p:italic r:id="rId67"/>
      <p:boldItalic r:id="rId68"/>
    </p:embeddedFont>
    <p:embeddedFont>
      <p:font typeface="Open Sans"/>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2" Type="http://schemas.openxmlformats.org/officeDocument/2006/relationships/font" Target="fonts/OpenSans-bold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OpenSans-italic.fntdata"/><Relationship Id="rId70" Type="http://schemas.openxmlformats.org/officeDocument/2006/relationships/font" Target="fonts/OpenSans-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bold.fntdata"/><Relationship Id="rId61" Type="http://schemas.openxmlformats.org/officeDocument/2006/relationships/font" Target="fonts/Roboto-regular.fntdata"/><Relationship Id="rId20" Type="http://schemas.openxmlformats.org/officeDocument/2006/relationships/slide" Target="slides/slide15.xml"/><Relationship Id="rId64" Type="http://schemas.openxmlformats.org/officeDocument/2006/relationships/font" Target="fonts/Roboto-boldItalic.fntdata"/><Relationship Id="rId63" Type="http://schemas.openxmlformats.org/officeDocument/2006/relationships/font" Target="fonts/Roboto-italic.fntdata"/><Relationship Id="rId22" Type="http://schemas.openxmlformats.org/officeDocument/2006/relationships/slide" Target="slides/slide17.xml"/><Relationship Id="rId66" Type="http://schemas.openxmlformats.org/officeDocument/2006/relationships/font" Target="fonts/EBGaramond-bold.fntdata"/><Relationship Id="rId21" Type="http://schemas.openxmlformats.org/officeDocument/2006/relationships/slide" Target="slides/slide16.xml"/><Relationship Id="rId65" Type="http://schemas.openxmlformats.org/officeDocument/2006/relationships/font" Target="fonts/EBGaramond-regular.fntdata"/><Relationship Id="rId24" Type="http://schemas.openxmlformats.org/officeDocument/2006/relationships/slide" Target="slides/slide19.xml"/><Relationship Id="rId68" Type="http://schemas.openxmlformats.org/officeDocument/2006/relationships/font" Target="fonts/EBGaramond-boldItalic.fntdata"/><Relationship Id="rId23" Type="http://schemas.openxmlformats.org/officeDocument/2006/relationships/slide" Target="slides/slide18.xml"/><Relationship Id="rId67" Type="http://schemas.openxmlformats.org/officeDocument/2006/relationships/font" Target="fonts/EBGaramond-italic.fntdata"/><Relationship Id="rId60" Type="http://schemas.openxmlformats.org/officeDocument/2006/relationships/font" Target="fonts/RobotoThin-bold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OpenSans-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RobotoThin-regular.fntdata"/><Relationship Id="rId12" Type="http://schemas.openxmlformats.org/officeDocument/2006/relationships/slide" Target="slides/slide7.xml"/><Relationship Id="rId56" Type="http://schemas.openxmlformats.org/officeDocument/2006/relationships/font" Target="fonts/Prata-regular.fntdata"/><Relationship Id="rId15" Type="http://schemas.openxmlformats.org/officeDocument/2006/relationships/slide" Target="slides/slide10.xml"/><Relationship Id="rId59" Type="http://schemas.openxmlformats.org/officeDocument/2006/relationships/font" Target="fonts/RobotoThin-italic.fntdata"/><Relationship Id="rId14" Type="http://schemas.openxmlformats.org/officeDocument/2006/relationships/slide" Target="slides/slide9.xml"/><Relationship Id="rId58" Type="http://schemas.openxmlformats.org/officeDocument/2006/relationships/font" Target="fonts/RobotoThin-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cf84d9219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cf84d9219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cf84d9219d_5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cf84d9219d_5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cf84d9219d_5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cf84d9219d_5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cf84d9219d_5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cf84d9219d_5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cf84d9219d_5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cf84d9219d_5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cf84d9219d_5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cf84d9219d_5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cf84d9219d_5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cf84d9219d_5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cf84d9219d_2_3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cf84d9219d_2_3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cf84d9219d_2_2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cf84d9219d_2_2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cf84d9219d_0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cf84d9219d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cf84d9219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cf84d9219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cf84d9219d_2_3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cf84d9219d_2_3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cf84d9219d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cf84d9219d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cf84d9219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cf84d9219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cf84d9219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cf84d9219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cf84d9219d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cf84d9219d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cf84d9219d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cf84d9219d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cf84d9219d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cf84d9219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cf84d9219d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cf84d9219d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cf84d9219d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cf84d9219d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cf84d9219d_2_2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cf84d9219d_2_2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cf84d9219d_2_2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cf84d9219d_2_2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cf84d9219d_2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cf84d9219d_2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cf84d9219d_2_3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cf84d9219d_2_3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cf84d9219d_2_3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cf84d9219d_2_3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cf84d9219d_2_30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cf84d9219d_2_30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cf84d9219d_2_3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cf84d9219d_2_3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cf84d9219d_2_3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cf84d9219d_2_3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cf84d9219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cf84d9219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cf84d9219d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cf84d9219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cf84d9219d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cf84d9219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cf84d9219d_2_3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cf84d9219d_2_3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cf84d9219d_2_3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cf84d9219d_2_3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cf84d9219d_2_3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cf84d9219d_2_3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cf84d9219d_2_3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cf84d9219d_2_3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cf84d9219d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cf84d9219d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cf84d9219d_0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cf84d9219d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cf84d9219d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cf84d9219d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cf84d9219d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cf84d9219d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cf84d9219d_2_3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cf84d9219d_2_3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cf84d9219d_2_3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cf84d9219d_2_3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cf84d9219d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2cf84d9219d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cf84d9219d_2_3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cf84d9219d_2_3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cfb9cb9a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2cfb9cb9a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cf84d9219d_2_3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cf84d9219d_2_3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cfb9cb9ad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2cfb9cb9ad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cf84d9219d_2_8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cf84d9219d_2_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cf84d9219d_2_1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cf84d9219d_2_1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cf84d9219d_2_1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cf84d9219d_2_1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cf84d9219d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cf84d9219d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spTree>
      <p:nvGrpSpPr>
        <p:cNvPr id="50" name="Shape 50"/>
        <p:cNvGrpSpPr/>
        <p:nvPr/>
      </p:nvGrpSpPr>
      <p:grpSpPr>
        <a:xfrm>
          <a:off x="0" y="0"/>
          <a:ext cx="0" cy="0"/>
          <a:chOff x="0" y="0"/>
          <a:chExt cx="0" cy="0"/>
        </a:xfrm>
      </p:grpSpPr>
      <p:sp>
        <p:nvSpPr>
          <p:cNvPr id="51" name="Google Shape;51;p13"/>
          <p:cNvSpPr txBox="1"/>
          <p:nvPr>
            <p:ph type="ctrTitle"/>
          </p:nvPr>
        </p:nvSpPr>
        <p:spPr>
          <a:xfrm>
            <a:off x="721262" y="3041500"/>
            <a:ext cx="7717800" cy="1258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accent1"/>
              </a:buClr>
              <a:buSzPts val="5200"/>
              <a:buNone/>
              <a:defRPr sz="6000">
                <a:solidFill>
                  <a:schemeClr val="accent1"/>
                </a:solidFill>
                <a:latin typeface="Prata"/>
                <a:ea typeface="Prata"/>
                <a:cs typeface="Prata"/>
                <a:sym typeface="Prata"/>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2" name="Google Shape;52;p13"/>
          <p:cNvSpPr txBox="1"/>
          <p:nvPr>
            <p:ph idx="1" type="subTitle"/>
          </p:nvPr>
        </p:nvSpPr>
        <p:spPr>
          <a:xfrm>
            <a:off x="734656" y="4153704"/>
            <a:ext cx="3920400" cy="4503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accent1"/>
              </a:buClr>
              <a:buSzPts val="2800"/>
              <a:buNone/>
              <a:defRPr sz="1400">
                <a:solidFill>
                  <a:schemeClr val="accent1"/>
                </a:solidFill>
                <a:latin typeface="Open Sans"/>
                <a:ea typeface="Open Sans"/>
                <a:cs typeface="Open Sans"/>
                <a:sym typeface="Open Sans"/>
              </a:defRPr>
            </a:lvl1pPr>
            <a:lvl2pPr lvl="1" rtl="0" algn="ctr">
              <a:lnSpc>
                <a:spcPct val="100000"/>
              </a:lnSpc>
              <a:spcBef>
                <a:spcPts val="0"/>
              </a:spcBef>
              <a:spcAft>
                <a:spcPts val="0"/>
              </a:spcAft>
              <a:buClr>
                <a:schemeClr val="accent1"/>
              </a:buClr>
              <a:buSzPts val="2800"/>
              <a:buNone/>
              <a:defRPr sz="2800">
                <a:solidFill>
                  <a:schemeClr val="accent1"/>
                </a:solidFill>
              </a:defRPr>
            </a:lvl2pPr>
            <a:lvl3pPr lvl="2" rtl="0" algn="ctr">
              <a:lnSpc>
                <a:spcPct val="100000"/>
              </a:lnSpc>
              <a:spcBef>
                <a:spcPts val="0"/>
              </a:spcBef>
              <a:spcAft>
                <a:spcPts val="0"/>
              </a:spcAft>
              <a:buClr>
                <a:schemeClr val="accent1"/>
              </a:buClr>
              <a:buSzPts val="2800"/>
              <a:buNone/>
              <a:defRPr sz="2800">
                <a:solidFill>
                  <a:schemeClr val="accent1"/>
                </a:solidFill>
              </a:defRPr>
            </a:lvl3pPr>
            <a:lvl4pPr lvl="3" rtl="0" algn="ctr">
              <a:lnSpc>
                <a:spcPct val="100000"/>
              </a:lnSpc>
              <a:spcBef>
                <a:spcPts val="0"/>
              </a:spcBef>
              <a:spcAft>
                <a:spcPts val="0"/>
              </a:spcAft>
              <a:buClr>
                <a:schemeClr val="accent1"/>
              </a:buClr>
              <a:buSzPts val="2800"/>
              <a:buNone/>
              <a:defRPr sz="2800">
                <a:solidFill>
                  <a:schemeClr val="accent1"/>
                </a:solidFill>
              </a:defRPr>
            </a:lvl4pPr>
            <a:lvl5pPr lvl="4" rtl="0" algn="ctr">
              <a:lnSpc>
                <a:spcPct val="100000"/>
              </a:lnSpc>
              <a:spcBef>
                <a:spcPts val="0"/>
              </a:spcBef>
              <a:spcAft>
                <a:spcPts val="0"/>
              </a:spcAft>
              <a:buClr>
                <a:schemeClr val="accent1"/>
              </a:buClr>
              <a:buSzPts val="2800"/>
              <a:buNone/>
              <a:defRPr sz="2800">
                <a:solidFill>
                  <a:schemeClr val="accent1"/>
                </a:solidFill>
              </a:defRPr>
            </a:lvl5pPr>
            <a:lvl6pPr lvl="5" rtl="0" algn="ctr">
              <a:lnSpc>
                <a:spcPct val="100000"/>
              </a:lnSpc>
              <a:spcBef>
                <a:spcPts val="0"/>
              </a:spcBef>
              <a:spcAft>
                <a:spcPts val="0"/>
              </a:spcAft>
              <a:buClr>
                <a:schemeClr val="accent1"/>
              </a:buClr>
              <a:buSzPts val="2800"/>
              <a:buNone/>
              <a:defRPr sz="2800">
                <a:solidFill>
                  <a:schemeClr val="accent1"/>
                </a:solidFill>
              </a:defRPr>
            </a:lvl6pPr>
            <a:lvl7pPr lvl="6" rtl="0" algn="ctr">
              <a:lnSpc>
                <a:spcPct val="100000"/>
              </a:lnSpc>
              <a:spcBef>
                <a:spcPts val="0"/>
              </a:spcBef>
              <a:spcAft>
                <a:spcPts val="0"/>
              </a:spcAft>
              <a:buClr>
                <a:schemeClr val="accent1"/>
              </a:buClr>
              <a:buSzPts val="2800"/>
              <a:buNone/>
              <a:defRPr sz="2800">
                <a:solidFill>
                  <a:schemeClr val="accent1"/>
                </a:solidFill>
              </a:defRPr>
            </a:lvl7pPr>
            <a:lvl8pPr lvl="7" rtl="0" algn="ctr">
              <a:lnSpc>
                <a:spcPct val="100000"/>
              </a:lnSpc>
              <a:spcBef>
                <a:spcPts val="0"/>
              </a:spcBef>
              <a:spcAft>
                <a:spcPts val="0"/>
              </a:spcAft>
              <a:buClr>
                <a:schemeClr val="accent1"/>
              </a:buClr>
              <a:buSzPts val="2800"/>
              <a:buNone/>
              <a:defRPr sz="2800">
                <a:solidFill>
                  <a:schemeClr val="accent1"/>
                </a:solidFill>
              </a:defRPr>
            </a:lvl8pPr>
            <a:lvl9pPr lvl="8" rtl="0" algn="ctr">
              <a:lnSpc>
                <a:spcPct val="100000"/>
              </a:lnSpc>
              <a:spcBef>
                <a:spcPts val="0"/>
              </a:spcBef>
              <a:spcAft>
                <a:spcPts val="0"/>
              </a:spcAft>
              <a:buClr>
                <a:schemeClr val="accent1"/>
              </a:buClr>
              <a:buSzPts val="2800"/>
              <a:buNone/>
              <a:defRPr sz="2800">
                <a:solidFill>
                  <a:schemeClr val="accent1"/>
                </a:solidFill>
              </a:defRPr>
            </a:lvl9pPr>
          </a:lstStyle>
          <a:p/>
        </p:txBody>
      </p:sp>
      <p:sp>
        <p:nvSpPr>
          <p:cNvPr id="53" name="Google Shape;53;p13"/>
          <p:cNvSpPr txBox="1"/>
          <p:nvPr>
            <p:ph idx="2" type="subTitle"/>
          </p:nvPr>
        </p:nvSpPr>
        <p:spPr>
          <a:xfrm>
            <a:off x="6691974" y="3703400"/>
            <a:ext cx="1478700" cy="4503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SzPts val="2800"/>
              <a:buNone/>
              <a:defRPr sz="1400">
                <a:solidFill>
                  <a:schemeClr val="lt1"/>
                </a:solidFill>
                <a:latin typeface="Prata"/>
                <a:ea typeface="Prata"/>
                <a:cs typeface="Prata"/>
                <a:sym typeface="Prata"/>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54" name="Google Shape;54;p13"/>
          <p:cNvCxnSpPr/>
          <p:nvPr/>
        </p:nvCxnSpPr>
        <p:spPr>
          <a:xfrm rot="10800000">
            <a:off x="-50" y="4074450"/>
            <a:ext cx="91512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spTree>
      <p:nvGrpSpPr>
        <p:cNvPr id="55" name="Shape 55"/>
        <p:cNvGrpSpPr/>
        <p:nvPr/>
      </p:nvGrpSpPr>
      <p:grpSpPr>
        <a:xfrm>
          <a:off x="0" y="0"/>
          <a:ext cx="0" cy="0"/>
          <a:chOff x="0" y="0"/>
          <a:chExt cx="0" cy="0"/>
        </a:xfrm>
      </p:grpSpPr>
      <p:sp>
        <p:nvSpPr>
          <p:cNvPr id="56" name="Google Shape;56;p14"/>
          <p:cNvSpPr/>
          <p:nvPr/>
        </p:nvSpPr>
        <p:spPr>
          <a:xfrm>
            <a:off x="-50" y="0"/>
            <a:ext cx="7425900" cy="5146200"/>
          </a:xfrm>
          <a:prstGeom prst="rect">
            <a:avLst/>
          </a:prstGeom>
          <a:solidFill>
            <a:srgbClr val="F0DA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txBox="1"/>
          <p:nvPr>
            <p:ph idx="1" type="subTitle"/>
          </p:nvPr>
        </p:nvSpPr>
        <p:spPr>
          <a:xfrm>
            <a:off x="902450" y="1983125"/>
            <a:ext cx="1941000" cy="3600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D4059"/>
              </a:buClr>
              <a:buSzPts val="1800"/>
              <a:buFont typeface="Prata"/>
              <a:buNone/>
              <a:defRPr b="1" sz="1600">
                <a:solidFill>
                  <a:srgbClr val="565D47"/>
                </a:solidFill>
                <a:latin typeface="Prata"/>
                <a:ea typeface="Prata"/>
                <a:cs typeface="Prata"/>
                <a:sym typeface="Prat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8" name="Google Shape;58;p14"/>
          <p:cNvSpPr txBox="1"/>
          <p:nvPr>
            <p:ph idx="2" type="subTitle"/>
          </p:nvPr>
        </p:nvSpPr>
        <p:spPr>
          <a:xfrm>
            <a:off x="893950" y="2370386"/>
            <a:ext cx="1941000" cy="542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2D4059"/>
              </a:buClr>
              <a:buSzPts val="1400"/>
              <a:buFont typeface="Open Sans"/>
              <a:buNone/>
              <a:defRPr sz="1400">
                <a:solidFill>
                  <a:srgbClr val="565D47"/>
                </a:solidFill>
                <a:latin typeface="Open Sans"/>
                <a:ea typeface="Open Sans"/>
                <a:cs typeface="Open Sans"/>
                <a:sym typeface="Open Sans"/>
              </a:defRPr>
            </a:lvl1pPr>
            <a:lvl2pPr lvl="1" rtl="0">
              <a:spcBef>
                <a:spcPts val="0"/>
              </a:spcBef>
              <a:spcAft>
                <a:spcPts val="0"/>
              </a:spcAft>
              <a:buSzPts val="1400"/>
              <a:buFont typeface="Open Sans"/>
              <a:buNone/>
              <a:defRPr>
                <a:latin typeface="Open Sans"/>
                <a:ea typeface="Open Sans"/>
                <a:cs typeface="Open Sans"/>
                <a:sym typeface="Open Sans"/>
              </a:defRPr>
            </a:lvl2pPr>
            <a:lvl3pPr lvl="2" rtl="0">
              <a:spcBef>
                <a:spcPts val="0"/>
              </a:spcBef>
              <a:spcAft>
                <a:spcPts val="0"/>
              </a:spcAft>
              <a:buSzPts val="1400"/>
              <a:buFont typeface="Open Sans"/>
              <a:buNone/>
              <a:defRPr>
                <a:latin typeface="Open Sans"/>
                <a:ea typeface="Open Sans"/>
                <a:cs typeface="Open Sans"/>
                <a:sym typeface="Open Sans"/>
              </a:defRPr>
            </a:lvl3pPr>
            <a:lvl4pPr lvl="3" rtl="0">
              <a:spcBef>
                <a:spcPts val="0"/>
              </a:spcBef>
              <a:spcAft>
                <a:spcPts val="0"/>
              </a:spcAft>
              <a:buSzPts val="1400"/>
              <a:buFont typeface="Open Sans"/>
              <a:buNone/>
              <a:defRPr>
                <a:latin typeface="Open Sans"/>
                <a:ea typeface="Open Sans"/>
                <a:cs typeface="Open Sans"/>
                <a:sym typeface="Open Sans"/>
              </a:defRPr>
            </a:lvl4pPr>
            <a:lvl5pPr lvl="4" rtl="0">
              <a:spcBef>
                <a:spcPts val="0"/>
              </a:spcBef>
              <a:spcAft>
                <a:spcPts val="0"/>
              </a:spcAft>
              <a:buSzPts val="1400"/>
              <a:buFont typeface="Open Sans"/>
              <a:buNone/>
              <a:defRPr>
                <a:latin typeface="Open Sans"/>
                <a:ea typeface="Open Sans"/>
                <a:cs typeface="Open Sans"/>
                <a:sym typeface="Open Sans"/>
              </a:defRPr>
            </a:lvl5pPr>
            <a:lvl6pPr lvl="5" rtl="0">
              <a:spcBef>
                <a:spcPts val="0"/>
              </a:spcBef>
              <a:spcAft>
                <a:spcPts val="0"/>
              </a:spcAft>
              <a:buSzPts val="1400"/>
              <a:buFont typeface="Open Sans"/>
              <a:buNone/>
              <a:defRPr>
                <a:latin typeface="Open Sans"/>
                <a:ea typeface="Open Sans"/>
                <a:cs typeface="Open Sans"/>
                <a:sym typeface="Open Sans"/>
              </a:defRPr>
            </a:lvl6pPr>
            <a:lvl7pPr lvl="6" rtl="0">
              <a:spcBef>
                <a:spcPts val="0"/>
              </a:spcBef>
              <a:spcAft>
                <a:spcPts val="0"/>
              </a:spcAft>
              <a:buSzPts val="1400"/>
              <a:buFont typeface="Open Sans"/>
              <a:buNone/>
              <a:defRPr>
                <a:latin typeface="Open Sans"/>
                <a:ea typeface="Open Sans"/>
                <a:cs typeface="Open Sans"/>
                <a:sym typeface="Open Sans"/>
              </a:defRPr>
            </a:lvl7pPr>
            <a:lvl8pPr lvl="7" rtl="0">
              <a:spcBef>
                <a:spcPts val="0"/>
              </a:spcBef>
              <a:spcAft>
                <a:spcPts val="0"/>
              </a:spcAft>
              <a:buSzPts val="1400"/>
              <a:buFont typeface="Open Sans"/>
              <a:buNone/>
              <a:defRPr>
                <a:latin typeface="Open Sans"/>
                <a:ea typeface="Open Sans"/>
                <a:cs typeface="Open Sans"/>
                <a:sym typeface="Open Sans"/>
              </a:defRPr>
            </a:lvl8pPr>
            <a:lvl9pPr lvl="8" rtl="0">
              <a:spcBef>
                <a:spcPts val="0"/>
              </a:spcBef>
              <a:spcAft>
                <a:spcPts val="0"/>
              </a:spcAft>
              <a:buSzPts val="1400"/>
              <a:buFont typeface="Open Sans"/>
              <a:buNone/>
              <a:defRPr>
                <a:latin typeface="Open Sans"/>
                <a:ea typeface="Open Sans"/>
                <a:cs typeface="Open Sans"/>
                <a:sym typeface="Open Sans"/>
              </a:defRPr>
            </a:lvl9pPr>
          </a:lstStyle>
          <a:p/>
        </p:txBody>
      </p:sp>
      <p:sp>
        <p:nvSpPr>
          <p:cNvPr id="59" name="Google Shape;59;p14"/>
          <p:cNvSpPr txBox="1"/>
          <p:nvPr>
            <p:ph idx="3" type="subTitle"/>
          </p:nvPr>
        </p:nvSpPr>
        <p:spPr>
          <a:xfrm>
            <a:off x="3339025" y="1983125"/>
            <a:ext cx="1941000" cy="3600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D4059"/>
              </a:buClr>
              <a:buSzPts val="1800"/>
              <a:buFont typeface="Prata"/>
              <a:buNone/>
              <a:defRPr b="1" sz="1600">
                <a:solidFill>
                  <a:srgbClr val="565D47"/>
                </a:solidFill>
                <a:latin typeface="Prata"/>
                <a:ea typeface="Prata"/>
                <a:cs typeface="Prata"/>
                <a:sym typeface="Prat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0" name="Google Shape;60;p14"/>
          <p:cNvSpPr txBox="1"/>
          <p:nvPr>
            <p:ph idx="4" type="subTitle"/>
          </p:nvPr>
        </p:nvSpPr>
        <p:spPr>
          <a:xfrm>
            <a:off x="3315066" y="2370386"/>
            <a:ext cx="1941000" cy="542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2D4059"/>
              </a:buClr>
              <a:buSzPts val="1400"/>
              <a:buFont typeface="Open Sans"/>
              <a:buNone/>
              <a:defRPr sz="1400">
                <a:solidFill>
                  <a:srgbClr val="565D47"/>
                </a:solidFill>
                <a:latin typeface="Open Sans"/>
                <a:ea typeface="Open Sans"/>
                <a:cs typeface="Open Sans"/>
                <a:sym typeface="Open Sans"/>
              </a:defRPr>
            </a:lvl1pPr>
            <a:lvl2pPr lvl="1" rtl="0">
              <a:spcBef>
                <a:spcPts val="0"/>
              </a:spcBef>
              <a:spcAft>
                <a:spcPts val="0"/>
              </a:spcAft>
              <a:buSzPts val="1400"/>
              <a:buFont typeface="Open Sans"/>
              <a:buNone/>
              <a:defRPr>
                <a:latin typeface="Open Sans"/>
                <a:ea typeface="Open Sans"/>
                <a:cs typeface="Open Sans"/>
                <a:sym typeface="Open Sans"/>
              </a:defRPr>
            </a:lvl2pPr>
            <a:lvl3pPr lvl="2" rtl="0">
              <a:spcBef>
                <a:spcPts val="0"/>
              </a:spcBef>
              <a:spcAft>
                <a:spcPts val="0"/>
              </a:spcAft>
              <a:buSzPts val="1400"/>
              <a:buFont typeface="Open Sans"/>
              <a:buNone/>
              <a:defRPr>
                <a:latin typeface="Open Sans"/>
                <a:ea typeface="Open Sans"/>
                <a:cs typeface="Open Sans"/>
                <a:sym typeface="Open Sans"/>
              </a:defRPr>
            </a:lvl3pPr>
            <a:lvl4pPr lvl="3" rtl="0">
              <a:spcBef>
                <a:spcPts val="0"/>
              </a:spcBef>
              <a:spcAft>
                <a:spcPts val="0"/>
              </a:spcAft>
              <a:buSzPts val="1400"/>
              <a:buFont typeface="Open Sans"/>
              <a:buNone/>
              <a:defRPr>
                <a:latin typeface="Open Sans"/>
                <a:ea typeface="Open Sans"/>
                <a:cs typeface="Open Sans"/>
                <a:sym typeface="Open Sans"/>
              </a:defRPr>
            </a:lvl4pPr>
            <a:lvl5pPr lvl="4" rtl="0">
              <a:spcBef>
                <a:spcPts val="0"/>
              </a:spcBef>
              <a:spcAft>
                <a:spcPts val="0"/>
              </a:spcAft>
              <a:buSzPts val="1400"/>
              <a:buFont typeface="Open Sans"/>
              <a:buNone/>
              <a:defRPr>
                <a:latin typeface="Open Sans"/>
                <a:ea typeface="Open Sans"/>
                <a:cs typeface="Open Sans"/>
                <a:sym typeface="Open Sans"/>
              </a:defRPr>
            </a:lvl5pPr>
            <a:lvl6pPr lvl="5" rtl="0">
              <a:spcBef>
                <a:spcPts val="0"/>
              </a:spcBef>
              <a:spcAft>
                <a:spcPts val="0"/>
              </a:spcAft>
              <a:buSzPts val="1400"/>
              <a:buFont typeface="Open Sans"/>
              <a:buNone/>
              <a:defRPr>
                <a:latin typeface="Open Sans"/>
                <a:ea typeface="Open Sans"/>
                <a:cs typeface="Open Sans"/>
                <a:sym typeface="Open Sans"/>
              </a:defRPr>
            </a:lvl6pPr>
            <a:lvl7pPr lvl="6" rtl="0">
              <a:spcBef>
                <a:spcPts val="0"/>
              </a:spcBef>
              <a:spcAft>
                <a:spcPts val="0"/>
              </a:spcAft>
              <a:buSzPts val="1400"/>
              <a:buFont typeface="Open Sans"/>
              <a:buNone/>
              <a:defRPr>
                <a:latin typeface="Open Sans"/>
                <a:ea typeface="Open Sans"/>
                <a:cs typeface="Open Sans"/>
                <a:sym typeface="Open Sans"/>
              </a:defRPr>
            </a:lvl7pPr>
            <a:lvl8pPr lvl="7" rtl="0">
              <a:spcBef>
                <a:spcPts val="0"/>
              </a:spcBef>
              <a:spcAft>
                <a:spcPts val="0"/>
              </a:spcAft>
              <a:buSzPts val="1400"/>
              <a:buFont typeface="Open Sans"/>
              <a:buNone/>
              <a:defRPr>
                <a:latin typeface="Open Sans"/>
                <a:ea typeface="Open Sans"/>
                <a:cs typeface="Open Sans"/>
                <a:sym typeface="Open Sans"/>
              </a:defRPr>
            </a:lvl8pPr>
            <a:lvl9pPr lvl="8" rtl="0">
              <a:spcBef>
                <a:spcPts val="0"/>
              </a:spcBef>
              <a:spcAft>
                <a:spcPts val="0"/>
              </a:spcAft>
              <a:buSzPts val="1400"/>
              <a:buFont typeface="Open Sans"/>
              <a:buNone/>
              <a:defRPr>
                <a:latin typeface="Open Sans"/>
                <a:ea typeface="Open Sans"/>
                <a:cs typeface="Open Sans"/>
                <a:sym typeface="Open Sans"/>
              </a:defRPr>
            </a:lvl9pPr>
          </a:lstStyle>
          <a:p/>
        </p:txBody>
      </p:sp>
      <p:sp>
        <p:nvSpPr>
          <p:cNvPr id="61" name="Google Shape;61;p14"/>
          <p:cNvSpPr txBox="1"/>
          <p:nvPr>
            <p:ph idx="5" type="subTitle"/>
          </p:nvPr>
        </p:nvSpPr>
        <p:spPr>
          <a:xfrm>
            <a:off x="901850" y="3585850"/>
            <a:ext cx="1941000" cy="3600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D4059"/>
              </a:buClr>
              <a:buSzPts val="1800"/>
              <a:buFont typeface="Prata"/>
              <a:buNone/>
              <a:defRPr b="1" sz="1600">
                <a:solidFill>
                  <a:srgbClr val="565D47"/>
                </a:solidFill>
                <a:latin typeface="Prata"/>
                <a:ea typeface="Prata"/>
                <a:cs typeface="Prata"/>
                <a:sym typeface="Prat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2" name="Google Shape;62;p14"/>
          <p:cNvSpPr txBox="1"/>
          <p:nvPr>
            <p:ph idx="6" type="subTitle"/>
          </p:nvPr>
        </p:nvSpPr>
        <p:spPr>
          <a:xfrm>
            <a:off x="893950" y="3973092"/>
            <a:ext cx="1941000" cy="542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2D4059"/>
              </a:buClr>
              <a:buSzPts val="1400"/>
              <a:buFont typeface="Open Sans"/>
              <a:buNone/>
              <a:defRPr sz="1400">
                <a:solidFill>
                  <a:srgbClr val="565D47"/>
                </a:solidFill>
                <a:latin typeface="Open Sans"/>
                <a:ea typeface="Open Sans"/>
                <a:cs typeface="Open Sans"/>
                <a:sym typeface="Open Sans"/>
              </a:defRPr>
            </a:lvl1pPr>
            <a:lvl2pPr lvl="1" rtl="0">
              <a:spcBef>
                <a:spcPts val="0"/>
              </a:spcBef>
              <a:spcAft>
                <a:spcPts val="0"/>
              </a:spcAft>
              <a:buSzPts val="1400"/>
              <a:buFont typeface="Open Sans"/>
              <a:buNone/>
              <a:defRPr>
                <a:latin typeface="Open Sans"/>
                <a:ea typeface="Open Sans"/>
                <a:cs typeface="Open Sans"/>
                <a:sym typeface="Open Sans"/>
              </a:defRPr>
            </a:lvl2pPr>
            <a:lvl3pPr lvl="2" rtl="0">
              <a:spcBef>
                <a:spcPts val="0"/>
              </a:spcBef>
              <a:spcAft>
                <a:spcPts val="0"/>
              </a:spcAft>
              <a:buSzPts val="1400"/>
              <a:buFont typeface="Open Sans"/>
              <a:buNone/>
              <a:defRPr>
                <a:latin typeface="Open Sans"/>
                <a:ea typeface="Open Sans"/>
                <a:cs typeface="Open Sans"/>
                <a:sym typeface="Open Sans"/>
              </a:defRPr>
            </a:lvl3pPr>
            <a:lvl4pPr lvl="3" rtl="0">
              <a:spcBef>
                <a:spcPts val="0"/>
              </a:spcBef>
              <a:spcAft>
                <a:spcPts val="0"/>
              </a:spcAft>
              <a:buSzPts val="1400"/>
              <a:buFont typeface="Open Sans"/>
              <a:buNone/>
              <a:defRPr>
                <a:latin typeface="Open Sans"/>
                <a:ea typeface="Open Sans"/>
                <a:cs typeface="Open Sans"/>
                <a:sym typeface="Open Sans"/>
              </a:defRPr>
            </a:lvl4pPr>
            <a:lvl5pPr lvl="4" rtl="0">
              <a:spcBef>
                <a:spcPts val="0"/>
              </a:spcBef>
              <a:spcAft>
                <a:spcPts val="0"/>
              </a:spcAft>
              <a:buSzPts val="1400"/>
              <a:buFont typeface="Open Sans"/>
              <a:buNone/>
              <a:defRPr>
                <a:latin typeface="Open Sans"/>
                <a:ea typeface="Open Sans"/>
                <a:cs typeface="Open Sans"/>
                <a:sym typeface="Open Sans"/>
              </a:defRPr>
            </a:lvl5pPr>
            <a:lvl6pPr lvl="5" rtl="0">
              <a:spcBef>
                <a:spcPts val="0"/>
              </a:spcBef>
              <a:spcAft>
                <a:spcPts val="0"/>
              </a:spcAft>
              <a:buSzPts val="1400"/>
              <a:buFont typeface="Open Sans"/>
              <a:buNone/>
              <a:defRPr>
                <a:latin typeface="Open Sans"/>
                <a:ea typeface="Open Sans"/>
                <a:cs typeface="Open Sans"/>
                <a:sym typeface="Open Sans"/>
              </a:defRPr>
            </a:lvl6pPr>
            <a:lvl7pPr lvl="6" rtl="0">
              <a:spcBef>
                <a:spcPts val="0"/>
              </a:spcBef>
              <a:spcAft>
                <a:spcPts val="0"/>
              </a:spcAft>
              <a:buSzPts val="1400"/>
              <a:buFont typeface="Open Sans"/>
              <a:buNone/>
              <a:defRPr>
                <a:latin typeface="Open Sans"/>
                <a:ea typeface="Open Sans"/>
                <a:cs typeface="Open Sans"/>
                <a:sym typeface="Open Sans"/>
              </a:defRPr>
            </a:lvl7pPr>
            <a:lvl8pPr lvl="7" rtl="0">
              <a:spcBef>
                <a:spcPts val="0"/>
              </a:spcBef>
              <a:spcAft>
                <a:spcPts val="0"/>
              </a:spcAft>
              <a:buSzPts val="1400"/>
              <a:buFont typeface="Open Sans"/>
              <a:buNone/>
              <a:defRPr>
                <a:latin typeface="Open Sans"/>
                <a:ea typeface="Open Sans"/>
                <a:cs typeface="Open Sans"/>
                <a:sym typeface="Open Sans"/>
              </a:defRPr>
            </a:lvl8pPr>
            <a:lvl9pPr lvl="8" rtl="0">
              <a:spcBef>
                <a:spcPts val="0"/>
              </a:spcBef>
              <a:spcAft>
                <a:spcPts val="0"/>
              </a:spcAft>
              <a:buSzPts val="1400"/>
              <a:buFont typeface="Open Sans"/>
              <a:buNone/>
              <a:defRPr>
                <a:latin typeface="Open Sans"/>
                <a:ea typeface="Open Sans"/>
                <a:cs typeface="Open Sans"/>
                <a:sym typeface="Open Sans"/>
              </a:defRPr>
            </a:lvl9pPr>
          </a:lstStyle>
          <a:p/>
        </p:txBody>
      </p:sp>
      <p:sp>
        <p:nvSpPr>
          <p:cNvPr id="63" name="Google Shape;63;p14"/>
          <p:cNvSpPr txBox="1"/>
          <p:nvPr>
            <p:ph idx="7" type="subTitle"/>
          </p:nvPr>
        </p:nvSpPr>
        <p:spPr>
          <a:xfrm>
            <a:off x="3330700" y="3585847"/>
            <a:ext cx="1941000" cy="3600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D4059"/>
              </a:buClr>
              <a:buSzPts val="1800"/>
              <a:buFont typeface="Prata"/>
              <a:buNone/>
              <a:defRPr b="1" sz="1600">
                <a:solidFill>
                  <a:srgbClr val="565D47"/>
                </a:solidFill>
                <a:latin typeface="Prata"/>
                <a:ea typeface="Prata"/>
                <a:cs typeface="Prata"/>
                <a:sym typeface="Prat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4" name="Google Shape;64;p14"/>
          <p:cNvSpPr txBox="1"/>
          <p:nvPr>
            <p:ph idx="8" type="subTitle"/>
          </p:nvPr>
        </p:nvSpPr>
        <p:spPr>
          <a:xfrm>
            <a:off x="3315066" y="3973092"/>
            <a:ext cx="1941000" cy="542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2D4059"/>
              </a:buClr>
              <a:buSzPts val="1400"/>
              <a:buFont typeface="Open Sans"/>
              <a:buNone/>
              <a:defRPr sz="1400">
                <a:solidFill>
                  <a:srgbClr val="565D47"/>
                </a:solidFill>
                <a:latin typeface="Open Sans"/>
                <a:ea typeface="Open Sans"/>
                <a:cs typeface="Open Sans"/>
                <a:sym typeface="Open Sans"/>
              </a:defRPr>
            </a:lvl1pPr>
            <a:lvl2pPr lvl="1" rtl="0">
              <a:spcBef>
                <a:spcPts val="0"/>
              </a:spcBef>
              <a:spcAft>
                <a:spcPts val="0"/>
              </a:spcAft>
              <a:buSzPts val="1400"/>
              <a:buFont typeface="Open Sans"/>
              <a:buNone/>
              <a:defRPr>
                <a:latin typeface="Open Sans"/>
                <a:ea typeface="Open Sans"/>
                <a:cs typeface="Open Sans"/>
                <a:sym typeface="Open Sans"/>
              </a:defRPr>
            </a:lvl2pPr>
            <a:lvl3pPr lvl="2" rtl="0">
              <a:spcBef>
                <a:spcPts val="0"/>
              </a:spcBef>
              <a:spcAft>
                <a:spcPts val="0"/>
              </a:spcAft>
              <a:buSzPts val="1400"/>
              <a:buFont typeface="Open Sans"/>
              <a:buNone/>
              <a:defRPr>
                <a:latin typeface="Open Sans"/>
                <a:ea typeface="Open Sans"/>
                <a:cs typeface="Open Sans"/>
                <a:sym typeface="Open Sans"/>
              </a:defRPr>
            </a:lvl3pPr>
            <a:lvl4pPr lvl="3" rtl="0">
              <a:spcBef>
                <a:spcPts val="0"/>
              </a:spcBef>
              <a:spcAft>
                <a:spcPts val="0"/>
              </a:spcAft>
              <a:buSzPts val="1400"/>
              <a:buFont typeface="Open Sans"/>
              <a:buNone/>
              <a:defRPr>
                <a:latin typeface="Open Sans"/>
                <a:ea typeface="Open Sans"/>
                <a:cs typeface="Open Sans"/>
                <a:sym typeface="Open Sans"/>
              </a:defRPr>
            </a:lvl4pPr>
            <a:lvl5pPr lvl="4" rtl="0">
              <a:spcBef>
                <a:spcPts val="0"/>
              </a:spcBef>
              <a:spcAft>
                <a:spcPts val="0"/>
              </a:spcAft>
              <a:buSzPts val="1400"/>
              <a:buFont typeface="Open Sans"/>
              <a:buNone/>
              <a:defRPr>
                <a:latin typeface="Open Sans"/>
                <a:ea typeface="Open Sans"/>
                <a:cs typeface="Open Sans"/>
                <a:sym typeface="Open Sans"/>
              </a:defRPr>
            </a:lvl5pPr>
            <a:lvl6pPr lvl="5" rtl="0">
              <a:spcBef>
                <a:spcPts val="0"/>
              </a:spcBef>
              <a:spcAft>
                <a:spcPts val="0"/>
              </a:spcAft>
              <a:buSzPts val="1400"/>
              <a:buFont typeface="Open Sans"/>
              <a:buNone/>
              <a:defRPr>
                <a:latin typeface="Open Sans"/>
                <a:ea typeface="Open Sans"/>
                <a:cs typeface="Open Sans"/>
                <a:sym typeface="Open Sans"/>
              </a:defRPr>
            </a:lvl6pPr>
            <a:lvl7pPr lvl="6" rtl="0">
              <a:spcBef>
                <a:spcPts val="0"/>
              </a:spcBef>
              <a:spcAft>
                <a:spcPts val="0"/>
              </a:spcAft>
              <a:buSzPts val="1400"/>
              <a:buFont typeface="Open Sans"/>
              <a:buNone/>
              <a:defRPr>
                <a:latin typeface="Open Sans"/>
                <a:ea typeface="Open Sans"/>
                <a:cs typeface="Open Sans"/>
                <a:sym typeface="Open Sans"/>
              </a:defRPr>
            </a:lvl7pPr>
            <a:lvl8pPr lvl="7" rtl="0">
              <a:spcBef>
                <a:spcPts val="0"/>
              </a:spcBef>
              <a:spcAft>
                <a:spcPts val="0"/>
              </a:spcAft>
              <a:buSzPts val="1400"/>
              <a:buFont typeface="Open Sans"/>
              <a:buNone/>
              <a:defRPr>
                <a:latin typeface="Open Sans"/>
                <a:ea typeface="Open Sans"/>
                <a:cs typeface="Open Sans"/>
                <a:sym typeface="Open Sans"/>
              </a:defRPr>
            </a:lvl8pPr>
            <a:lvl9pPr lvl="8" rtl="0">
              <a:spcBef>
                <a:spcPts val="0"/>
              </a:spcBef>
              <a:spcAft>
                <a:spcPts val="0"/>
              </a:spcAft>
              <a:buSzPts val="1400"/>
              <a:buFont typeface="Open Sans"/>
              <a:buNone/>
              <a:defRPr>
                <a:latin typeface="Open Sans"/>
                <a:ea typeface="Open Sans"/>
                <a:cs typeface="Open Sans"/>
                <a:sym typeface="Open Sans"/>
              </a:defRPr>
            </a:lvl9pPr>
          </a:lstStyle>
          <a:p/>
        </p:txBody>
      </p:sp>
      <p:sp>
        <p:nvSpPr>
          <p:cNvPr id="65" name="Google Shape;65;p14"/>
          <p:cNvSpPr txBox="1"/>
          <p:nvPr>
            <p:ph type="title"/>
          </p:nvPr>
        </p:nvSpPr>
        <p:spPr>
          <a:xfrm>
            <a:off x="713225" y="539500"/>
            <a:ext cx="6353400" cy="8643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565D47"/>
              </a:buClr>
              <a:buSzPts val="2800"/>
              <a:buNone/>
              <a:defRPr sz="4000">
                <a:solidFill>
                  <a:srgbClr val="565D47"/>
                </a:solidFill>
                <a:latin typeface="Prata"/>
                <a:ea typeface="Prata"/>
                <a:cs typeface="Prata"/>
                <a:sym typeface="Prata"/>
              </a:defRPr>
            </a:lvl1pPr>
            <a:lvl2pPr lvl="1" rtl="0">
              <a:spcBef>
                <a:spcPts val="0"/>
              </a:spcBef>
              <a:spcAft>
                <a:spcPts val="0"/>
              </a:spcAft>
              <a:buClr>
                <a:srgbClr val="565D47"/>
              </a:buClr>
              <a:buSzPts val="2800"/>
              <a:buNone/>
              <a:defRPr>
                <a:solidFill>
                  <a:srgbClr val="565D47"/>
                </a:solidFill>
              </a:defRPr>
            </a:lvl2pPr>
            <a:lvl3pPr lvl="2" rtl="0">
              <a:spcBef>
                <a:spcPts val="0"/>
              </a:spcBef>
              <a:spcAft>
                <a:spcPts val="0"/>
              </a:spcAft>
              <a:buClr>
                <a:srgbClr val="565D47"/>
              </a:buClr>
              <a:buSzPts val="2800"/>
              <a:buNone/>
              <a:defRPr>
                <a:solidFill>
                  <a:srgbClr val="565D47"/>
                </a:solidFill>
              </a:defRPr>
            </a:lvl3pPr>
            <a:lvl4pPr lvl="3" rtl="0">
              <a:spcBef>
                <a:spcPts val="0"/>
              </a:spcBef>
              <a:spcAft>
                <a:spcPts val="0"/>
              </a:spcAft>
              <a:buClr>
                <a:srgbClr val="565D47"/>
              </a:buClr>
              <a:buSzPts val="2800"/>
              <a:buNone/>
              <a:defRPr>
                <a:solidFill>
                  <a:srgbClr val="565D47"/>
                </a:solidFill>
              </a:defRPr>
            </a:lvl4pPr>
            <a:lvl5pPr lvl="4" rtl="0">
              <a:spcBef>
                <a:spcPts val="0"/>
              </a:spcBef>
              <a:spcAft>
                <a:spcPts val="0"/>
              </a:spcAft>
              <a:buClr>
                <a:srgbClr val="565D47"/>
              </a:buClr>
              <a:buSzPts val="2800"/>
              <a:buNone/>
              <a:defRPr>
                <a:solidFill>
                  <a:srgbClr val="565D47"/>
                </a:solidFill>
              </a:defRPr>
            </a:lvl5pPr>
            <a:lvl6pPr lvl="5" rtl="0">
              <a:spcBef>
                <a:spcPts val="0"/>
              </a:spcBef>
              <a:spcAft>
                <a:spcPts val="0"/>
              </a:spcAft>
              <a:buClr>
                <a:srgbClr val="565D47"/>
              </a:buClr>
              <a:buSzPts val="2800"/>
              <a:buNone/>
              <a:defRPr>
                <a:solidFill>
                  <a:srgbClr val="565D47"/>
                </a:solidFill>
              </a:defRPr>
            </a:lvl6pPr>
            <a:lvl7pPr lvl="6" rtl="0">
              <a:spcBef>
                <a:spcPts val="0"/>
              </a:spcBef>
              <a:spcAft>
                <a:spcPts val="0"/>
              </a:spcAft>
              <a:buClr>
                <a:srgbClr val="565D47"/>
              </a:buClr>
              <a:buSzPts val="2800"/>
              <a:buNone/>
              <a:defRPr>
                <a:solidFill>
                  <a:srgbClr val="565D47"/>
                </a:solidFill>
              </a:defRPr>
            </a:lvl7pPr>
            <a:lvl8pPr lvl="7" rtl="0">
              <a:spcBef>
                <a:spcPts val="0"/>
              </a:spcBef>
              <a:spcAft>
                <a:spcPts val="0"/>
              </a:spcAft>
              <a:buClr>
                <a:srgbClr val="565D47"/>
              </a:buClr>
              <a:buSzPts val="2800"/>
              <a:buNone/>
              <a:defRPr>
                <a:solidFill>
                  <a:srgbClr val="565D47"/>
                </a:solidFill>
              </a:defRPr>
            </a:lvl8pPr>
            <a:lvl9pPr lvl="8" rtl="0">
              <a:spcBef>
                <a:spcPts val="0"/>
              </a:spcBef>
              <a:spcAft>
                <a:spcPts val="0"/>
              </a:spcAft>
              <a:buClr>
                <a:srgbClr val="565D47"/>
              </a:buClr>
              <a:buSzPts val="2800"/>
              <a:buNone/>
              <a:defRPr>
                <a:solidFill>
                  <a:srgbClr val="565D47"/>
                </a:solidFill>
              </a:defRPr>
            </a:lvl9pPr>
          </a:lstStyle>
          <a:p/>
        </p:txBody>
      </p:sp>
      <p:cxnSp>
        <p:nvCxnSpPr>
          <p:cNvPr id="66" name="Google Shape;66;p14"/>
          <p:cNvCxnSpPr/>
          <p:nvPr/>
        </p:nvCxnSpPr>
        <p:spPr>
          <a:xfrm rot="10800000">
            <a:off x="-50" y="1224100"/>
            <a:ext cx="9151200" cy="0"/>
          </a:xfrm>
          <a:prstGeom prst="straightConnector1">
            <a:avLst/>
          </a:prstGeom>
          <a:noFill/>
          <a:ln cap="flat" cmpd="sng" w="9525">
            <a:solidFill>
              <a:srgbClr val="565D47"/>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MAIN_POINT_2">
    <p:spTree>
      <p:nvGrpSpPr>
        <p:cNvPr id="67" name="Shape 67"/>
        <p:cNvGrpSpPr/>
        <p:nvPr/>
      </p:nvGrpSpPr>
      <p:grpSpPr>
        <a:xfrm>
          <a:off x="0" y="0"/>
          <a:ext cx="0" cy="0"/>
          <a:chOff x="0" y="0"/>
          <a:chExt cx="0" cy="0"/>
        </a:xfrm>
      </p:grpSpPr>
      <p:sp>
        <p:nvSpPr>
          <p:cNvPr id="68" name="Google Shape;68;p15"/>
          <p:cNvSpPr/>
          <p:nvPr/>
        </p:nvSpPr>
        <p:spPr>
          <a:xfrm>
            <a:off x="0" y="0"/>
            <a:ext cx="2839500" cy="5143500"/>
          </a:xfrm>
          <a:prstGeom prst="rect">
            <a:avLst/>
          </a:prstGeom>
          <a:solidFill>
            <a:srgbClr val="EAAC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txBox="1"/>
          <p:nvPr>
            <p:ph idx="1" type="subTitle"/>
          </p:nvPr>
        </p:nvSpPr>
        <p:spPr>
          <a:xfrm>
            <a:off x="3184975" y="1438775"/>
            <a:ext cx="5245800" cy="1736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2D4059"/>
              </a:buClr>
              <a:buSzPts val="1800"/>
              <a:buFont typeface="Prata"/>
              <a:buNone/>
              <a:defRPr sz="2500">
                <a:solidFill>
                  <a:srgbClr val="565D47"/>
                </a:solidFill>
                <a:latin typeface="Prata"/>
                <a:ea typeface="Prata"/>
                <a:cs typeface="Prata"/>
                <a:sym typeface="Prat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70" name="Google Shape;70;p15"/>
          <p:cNvCxnSpPr/>
          <p:nvPr/>
        </p:nvCxnSpPr>
        <p:spPr>
          <a:xfrm rot="10800000">
            <a:off x="-1950" y="4604000"/>
            <a:ext cx="9153900" cy="0"/>
          </a:xfrm>
          <a:prstGeom prst="straightConnector1">
            <a:avLst/>
          </a:prstGeom>
          <a:noFill/>
          <a:ln cap="flat" cmpd="sng" w="9525">
            <a:solidFill>
              <a:srgbClr val="F0DAA4"/>
            </a:solidFill>
            <a:prstDash val="solid"/>
            <a:round/>
            <a:headEnd len="med" w="med" type="none"/>
            <a:tailEnd len="med" w="med" type="none"/>
          </a:ln>
        </p:spPr>
      </p:cxnSp>
      <p:sp>
        <p:nvSpPr>
          <p:cNvPr id="71" name="Google Shape;71;p15"/>
          <p:cNvSpPr txBox="1"/>
          <p:nvPr>
            <p:ph type="title"/>
          </p:nvPr>
        </p:nvSpPr>
        <p:spPr>
          <a:xfrm>
            <a:off x="3189050" y="3302275"/>
            <a:ext cx="2677800" cy="402300"/>
          </a:xfrm>
          <a:prstGeom prst="rect">
            <a:avLst/>
          </a:prstGeom>
        </p:spPr>
        <p:txBody>
          <a:bodyPr anchorCtr="0" anchor="t" bIns="91425" lIns="91425" spcFirstLastPara="1" rIns="91425" wrap="square" tIns="91425">
            <a:normAutofit/>
          </a:bodyPr>
          <a:lstStyle>
            <a:lvl1pPr lvl="0" rtl="0">
              <a:lnSpc>
                <a:spcPct val="115000"/>
              </a:lnSpc>
              <a:spcBef>
                <a:spcPts val="0"/>
              </a:spcBef>
              <a:spcAft>
                <a:spcPts val="0"/>
              </a:spcAft>
              <a:buSzPts val="1400"/>
              <a:buNone/>
              <a:defRPr sz="1400">
                <a:solidFill>
                  <a:schemeClr val="accent1"/>
                </a:solidFill>
                <a:latin typeface="Open Sans"/>
                <a:ea typeface="Open Sans"/>
                <a:cs typeface="Open Sans"/>
                <a:sym typeface="Open Sans"/>
              </a:defRPr>
            </a:lvl1pPr>
            <a:lvl2pPr lvl="1" rtl="0">
              <a:spcBef>
                <a:spcPts val="0"/>
              </a:spcBef>
              <a:spcAft>
                <a:spcPts val="0"/>
              </a:spcAft>
              <a:buSzPts val="1400"/>
              <a:buNone/>
              <a:defRPr sz="1400">
                <a:latin typeface="Open Sans"/>
                <a:ea typeface="Open Sans"/>
                <a:cs typeface="Open Sans"/>
                <a:sym typeface="Open Sans"/>
              </a:defRPr>
            </a:lvl2pPr>
            <a:lvl3pPr lvl="2" rtl="0">
              <a:spcBef>
                <a:spcPts val="0"/>
              </a:spcBef>
              <a:spcAft>
                <a:spcPts val="0"/>
              </a:spcAft>
              <a:buSzPts val="1400"/>
              <a:buNone/>
              <a:defRPr sz="1400">
                <a:latin typeface="Open Sans"/>
                <a:ea typeface="Open Sans"/>
                <a:cs typeface="Open Sans"/>
                <a:sym typeface="Open Sans"/>
              </a:defRPr>
            </a:lvl3pPr>
            <a:lvl4pPr lvl="3" rtl="0">
              <a:spcBef>
                <a:spcPts val="0"/>
              </a:spcBef>
              <a:spcAft>
                <a:spcPts val="0"/>
              </a:spcAft>
              <a:buSzPts val="1400"/>
              <a:buNone/>
              <a:defRPr sz="1400">
                <a:latin typeface="Open Sans"/>
                <a:ea typeface="Open Sans"/>
                <a:cs typeface="Open Sans"/>
                <a:sym typeface="Open Sans"/>
              </a:defRPr>
            </a:lvl4pPr>
            <a:lvl5pPr lvl="4" rtl="0">
              <a:spcBef>
                <a:spcPts val="0"/>
              </a:spcBef>
              <a:spcAft>
                <a:spcPts val="0"/>
              </a:spcAft>
              <a:buSzPts val="1400"/>
              <a:buNone/>
              <a:defRPr sz="1400">
                <a:latin typeface="Open Sans"/>
                <a:ea typeface="Open Sans"/>
                <a:cs typeface="Open Sans"/>
                <a:sym typeface="Open Sans"/>
              </a:defRPr>
            </a:lvl5pPr>
            <a:lvl6pPr lvl="5" rtl="0">
              <a:spcBef>
                <a:spcPts val="0"/>
              </a:spcBef>
              <a:spcAft>
                <a:spcPts val="0"/>
              </a:spcAft>
              <a:buSzPts val="1400"/>
              <a:buNone/>
              <a:defRPr sz="1400">
                <a:latin typeface="Open Sans"/>
                <a:ea typeface="Open Sans"/>
                <a:cs typeface="Open Sans"/>
                <a:sym typeface="Open Sans"/>
              </a:defRPr>
            </a:lvl6pPr>
            <a:lvl7pPr lvl="6" rtl="0">
              <a:spcBef>
                <a:spcPts val="0"/>
              </a:spcBef>
              <a:spcAft>
                <a:spcPts val="0"/>
              </a:spcAft>
              <a:buSzPts val="1400"/>
              <a:buNone/>
              <a:defRPr sz="1400">
                <a:latin typeface="Open Sans"/>
                <a:ea typeface="Open Sans"/>
                <a:cs typeface="Open Sans"/>
                <a:sym typeface="Open Sans"/>
              </a:defRPr>
            </a:lvl7pPr>
            <a:lvl8pPr lvl="7" rtl="0">
              <a:spcBef>
                <a:spcPts val="0"/>
              </a:spcBef>
              <a:spcAft>
                <a:spcPts val="0"/>
              </a:spcAft>
              <a:buSzPts val="1400"/>
              <a:buNone/>
              <a:defRPr sz="1400">
                <a:latin typeface="Open Sans"/>
                <a:ea typeface="Open Sans"/>
                <a:cs typeface="Open Sans"/>
                <a:sym typeface="Open Sans"/>
              </a:defRPr>
            </a:lvl8pPr>
            <a:lvl9pPr lvl="8" rtl="0">
              <a:spcBef>
                <a:spcPts val="0"/>
              </a:spcBef>
              <a:spcAft>
                <a:spcPts val="0"/>
              </a:spcAft>
              <a:buSzPts val="1400"/>
              <a:buNone/>
              <a:defRPr sz="1400">
                <a:latin typeface="Open Sans"/>
                <a:ea typeface="Open Sans"/>
                <a:cs typeface="Open Sans"/>
                <a:sym typeface="Open Sans"/>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3_1_1">
    <p:spTree>
      <p:nvGrpSpPr>
        <p:cNvPr id="72" name="Shape 72"/>
        <p:cNvGrpSpPr/>
        <p:nvPr/>
      </p:nvGrpSpPr>
      <p:grpSpPr>
        <a:xfrm>
          <a:off x="0" y="0"/>
          <a:ext cx="0" cy="0"/>
          <a:chOff x="0" y="0"/>
          <a:chExt cx="0" cy="0"/>
        </a:xfrm>
      </p:grpSpPr>
      <p:sp>
        <p:nvSpPr>
          <p:cNvPr id="73" name="Google Shape;73;p16"/>
          <p:cNvSpPr/>
          <p:nvPr/>
        </p:nvSpPr>
        <p:spPr>
          <a:xfrm>
            <a:off x="0" y="0"/>
            <a:ext cx="4028100" cy="5143500"/>
          </a:xfrm>
          <a:prstGeom prst="rect">
            <a:avLst/>
          </a:prstGeom>
          <a:solidFill>
            <a:srgbClr val="565D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49C73"/>
              </a:solidFill>
            </a:endParaRPr>
          </a:p>
        </p:txBody>
      </p:sp>
      <p:sp>
        <p:nvSpPr>
          <p:cNvPr id="74" name="Google Shape;74;p16"/>
          <p:cNvSpPr txBox="1"/>
          <p:nvPr>
            <p:ph hasCustomPrompt="1" type="title"/>
          </p:nvPr>
        </p:nvSpPr>
        <p:spPr>
          <a:xfrm>
            <a:off x="4921675" y="871500"/>
            <a:ext cx="3509100" cy="32160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2D4059"/>
              </a:buClr>
              <a:buSzPts val="5000"/>
              <a:buFont typeface="Prata"/>
              <a:buNone/>
              <a:defRPr sz="20000">
                <a:solidFill>
                  <a:srgbClr val="F0DAA4"/>
                </a:solidFill>
                <a:latin typeface="Prata"/>
                <a:ea typeface="Prata"/>
                <a:cs typeface="Prata"/>
                <a:sym typeface="Prata"/>
              </a:defRPr>
            </a:lvl1pPr>
            <a:lvl2pPr lvl="1" rtl="0" algn="ctr">
              <a:spcBef>
                <a:spcPts val="0"/>
              </a:spcBef>
              <a:spcAft>
                <a:spcPts val="0"/>
              </a:spcAft>
              <a:buClr>
                <a:srgbClr val="2D4059"/>
              </a:buClr>
              <a:buSzPts val="5000"/>
              <a:buFont typeface="Prata"/>
              <a:buNone/>
              <a:defRPr sz="5000">
                <a:solidFill>
                  <a:srgbClr val="2D4059"/>
                </a:solidFill>
                <a:latin typeface="Prata"/>
                <a:ea typeface="Prata"/>
                <a:cs typeface="Prata"/>
                <a:sym typeface="Prata"/>
              </a:defRPr>
            </a:lvl2pPr>
            <a:lvl3pPr lvl="2" rtl="0" algn="ctr">
              <a:spcBef>
                <a:spcPts val="0"/>
              </a:spcBef>
              <a:spcAft>
                <a:spcPts val="0"/>
              </a:spcAft>
              <a:buClr>
                <a:srgbClr val="2D4059"/>
              </a:buClr>
              <a:buSzPts val="5000"/>
              <a:buFont typeface="Prata"/>
              <a:buNone/>
              <a:defRPr sz="5000">
                <a:solidFill>
                  <a:srgbClr val="2D4059"/>
                </a:solidFill>
                <a:latin typeface="Prata"/>
                <a:ea typeface="Prata"/>
                <a:cs typeface="Prata"/>
                <a:sym typeface="Prata"/>
              </a:defRPr>
            </a:lvl3pPr>
            <a:lvl4pPr lvl="3" rtl="0" algn="ctr">
              <a:spcBef>
                <a:spcPts val="0"/>
              </a:spcBef>
              <a:spcAft>
                <a:spcPts val="0"/>
              </a:spcAft>
              <a:buClr>
                <a:srgbClr val="2D4059"/>
              </a:buClr>
              <a:buSzPts val="5000"/>
              <a:buFont typeface="Prata"/>
              <a:buNone/>
              <a:defRPr sz="5000">
                <a:solidFill>
                  <a:srgbClr val="2D4059"/>
                </a:solidFill>
                <a:latin typeface="Prata"/>
                <a:ea typeface="Prata"/>
                <a:cs typeface="Prata"/>
                <a:sym typeface="Prata"/>
              </a:defRPr>
            </a:lvl4pPr>
            <a:lvl5pPr lvl="4" rtl="0" algn="ctr">
              <a:spcBef>
                <a:spcPts val="0"/>
              </a:spcBef>
              <a:spcAft>
                <a:spcPts val="0"/>
              </a:spcAft>
              <a:buClr>
                <a:srgbClr val="2D4059"/>
              </a:buClr>
              <a:buSzPts val="5000"/>
              <a:buFont typeface="Prata"/>
              <a:buNone/>
              <a:defRPr sz="5000">
                <a:solidFill>
                  <a:srgbClr val="2D4059"/>
                </a:solidFill>
                <a:latin typeface="Prata"/>
                <a:ea typeface="Prata"/>
                <a:cs typeface="Prata"/>
                <a:sym typeface="Prata"/>
              </a:defRPr>
            </a:lvl5pPr>
            <a:lvl6pPr lvl="5" rtl="0" algn="ctr">
              <a:spcBef>
                <a:spcPts val="0"/>
              </a:spcBef>
              <a:spcAft>
                <a:spcPts val="0"/>
              </a:spcAft>
              <a:buClr>
                <a:srgbClr val="2D4059"/>
              </a:buClr>
              <a:buSzPts val="5000"/>
              <a:buFont typeface="Prata"/>
              <a:buNone/>
              <a:defRPr sz="5000">
                <a:solidFill>
                  <a:srgbClr val="2D4059"/>
                </a:solidFill>
                <a:latin typeface="Prata"/>
                <a:ea typeface="Prata"/>
                <a:cs typeface="Prata"/>
                <a:sym typeface="Prata"/>
              </a:defRPr>
            </a:lvl6pPr>
            <a:lvl7pPr lvl="6" rtl="0" algn="ctr">
              <a:spcBef>
                <a:spcPts val="0"/>
              </a:spcBef>
              <a:spcAft>
                <a:spcPts val="0"/>
              </a:spcAft>
              <a:buClr>
                <a:srgbClr val="2D4059"/>
              </a:buClr>
              <a:buSzPts val="5000"/>
              <a:buFont typeface="Prata"/>
              <a:buNone/>
              <a:defRPr sz="5000">
                <a:solidFill>
                  <a:srgbClr val="2D4059"/>
                </a:solidFill>
                <a:latin typeface="Prata"/>
                <a:ea typeface="Prata"/>
                <a:cs typeface="Prata"/>
                <a:sym typeface="Prata"/>
              </a:defRPr>
            </a:lvl7pPr>
            <a:lvl8pPr lvl="7" rtl="0" algn="ctr">
              <a:spcBef>
                <a:spcPts val="0"/>
              </a:spcBef>
              <a:spcAft>
                <a:spcPts val="0"/>
              </a:spcAft>
              <a:buClr>
                <a:srgbClr val="2D4059"/>
              </a:buClr>
              <a:buSzPts val="5000"/>
              <a:buFont typeface="Prata"/>
              <a:buNone/>
              <a:defRPr sz="5000">
                <a:solidFill>
                  <a:srgbClr val="2D4059"/>
                </a:solidFill>
                <a:latin typeface="Prata"/>
                <a:ea typeface="Prata"/>
                <a:cs typeface="Prata"/>
                <a:sym typeface="Prata"/>
              </a:defRPr>
            </a:lvl8pPr>
            <a:lvl9pPr lvl="8" rtl="0" algn="ctr">
              <a:spcBef>
                <a:spcPts val="0"/>
              </a:spcBef>
              <a:spcAft>
                <a:spcPts val="0"/>
              </a:spcAft>
              <a:buClr>
                <a:srgbClr val="2D4059"/>
              </a:buClr>
              <a:buSzPts val="5000"/>
              <a:buFont typeface="Prata"/>
              <a:buNone/>
              <a:defRPr sz="5000">
                <a:solidFill>
                  <a:srgbClr val="2D4059"/>
                </a:solidFill>
                <a:latin typeface="Prata"/>
                <a:ea typeface="Prata"/>
                <a:cs typeface="Prata"/>
                <a:sym typeface="Prata"/>
              </a:defRPr>
            </a:lvl9pPr>
          </a:lstStyle>
          <a:p>
            <a:r>
              <a:t>xx%</a:t>
            </a:r>
          </a:p>
        </p:txBody>
      </p:sp>
      <p:sp>
        <p:nvSpPr>
          <p:cNvPr id="75" name="Google Shape;75;p16"/>
          <p:cNvSpPr txBox="1"/>
          <p:nvPr>
            <p:ph idx="1" type="subTitle"/>
          </p:nvPr>
        </p:nvSpPr>
        <p:spPr>
          <a:xfrm>
            <a:off x="5044067" y="2205036"/>
            <a:ext cx="2261700" cy="1394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2D4059"/>
              </a:buClr>
              <a:buSzPts val="1800"/>
              <a:buFont typeface="Prata"/>
              <a:buNone/>
              <a:defRPr sz="4000">
                <a:solidFill>
                  <a:srgbClr val="565D47"/>
                </a:solidFill>
                <a:latin typeface="Prata"/>
                <a:ea typeface="Prata"/>
                <a:cs typeface="Prata"/>
                <a:sym typeface="Prat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6" name="Google Shape;76;p16"/>
          <p:cNvSpPr txBox="1"/>
          <p:nvPr>
            <p:ph idx="2" type="subTitle"/>
          </p:nvPr>
        </p:nvSpPr>
        <p:spPr>
          <a:xfrm>
            <a:off x="5054025" y="3603301"/>
            <a:ext cx="2423700" cy="571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2D4059"/>
              </a:buClr>
              <a:buSzPts val="1400"/>
              <a:buFont typeface="Open Sans"/>
              <a:buNone/>
              <a:defRPr sz="1400">
                <a:solidFill>
                  <a:srgbClr val="565D47"/>
                </a:solidFill>
                <a:latin typeface="Open Sans"/>
                <a:ea typeface="Open Sans"/>
                <a:cs typeface="Open Sans"/>
                <a:sym typeface="Open Sans"/>
              </a:defRPr>
            </a:lvl1pPr>
            <a:lvl2pPr lvl="1" rtl="0">
              <a:spcBef>
                <a:spcPts val="0"/>
              </a:spcBef>
              <a:spcAft>
                <a:spcPts val="0"/>
              </a:spcAft>
              <a:buSzPts val="1400"/>
              <a:buFont typeface="Open Sans"/>
              <a:buNone/>
              <a:defRPr>
                <a:latin typeface="Open Sans"/>
                <a:ea typeface="Open Sans"/>
                <a:cs typeface="Open Sans"/>
                <a:sym typeface="Open Sans"/>
              </a:defRPr>
            </a:lvl2pPr>
            <a:lvl3pPr lvl="2" rtl="0">
              <a:spcBef>
                <a:spcPts val="0"/>
              </a:spcBef>
              <a:spcAft>
                <a:spcPts val="0"/>
              </a:spcAft>
              <a:buSzPts val="1400"/>
              <a:buFont typeface="Open Sans"/>
              <a:buNone/>
              <a:defRPr>
                <a:latin typeface="Open Sans"/>
                <a:ea typeface="Open Sans"/>
                <a:cs typeface="Open Sans"/>
                <a:sym typeface="Open Sans"/>
              </a:defRPr>
            </a:lvl3pPr>
            <a:lvl4pPr lvl="3" rtl="0">
              <a:spcBef>
                <a:spcPts val="0"/>
              </a:spcBef>
              <a:spcAft>
                <a:spcPts val="0"/>
              </a:spcAft>
              <a:buSzPts val="1400"/>
              <a:buFont typeface="Open Sans"/>
              <a:buNone/>
              <a:defRPr>
                <a:latin typeface="Open Sans"/>
                <a:ea typeface="Open Sans"/>
                <a:cs typeface="Open Sans"/>
                <a:sym typeface="Open Sans"/>
              </a:defRPr>
            </a:lvl4pPr>
            <a:lvl5pPr lvl="4" rtl="0">
              <a:spcBef>
                <a:spcPts val="0"/>
              </a:spcBef>
              <a:spcAft>
                <a:spcPts val="0"/>
              </a:spcAft>
              <a:buSzPts val="1400"/>
              <a:buFont typeface="Open Sans"/>
              <a:buNone/>
              <a:defRPr>
                <a:latin typeface="Open Sans"/>
                <a:ea typeface="Open Sans"/>
                <a:cs typeface="Open Sans"/>
                <a:sym typeface="Open Sans"/>
              </a:defRPr>
            </a:lvl5pPr>
            <a:lvl6pPr lvl="5" rtl="0">
              <a:spcBef>
                <a:spcPts val="0"/>
              </a:spcBef>
              <a:spcAft>
                <a:spcPts val="0"/>
              </a:spcAft>
              <a:buSzPts val="1400"/>
              <a:buFont typeface="Open Sans"/>
              <a:buNone/>
              <a:defRPr>
                <a:latin typeface="Open Sans"/>
                <a:ea typeface="Open Sans"/>
                <a:cs typeface="Open Sans"/>
                <a:sym typeface="Open Sans"/>
              </a:defRPr>
            </a:lvl6pPr>
            <a:lvl7pPr lvl="6" rtl="0">
              <a:spcBef>
                <a:spcPts val="0"/>
              </a:spcBef>
              <a:spcAft>
                <a:spcPts val="0"/>
              </a:spcAft>
              <a:buSzPts val="1400"/>
              <a:buFont typeface="Open Sans"/>
              <a:buNone/>
              <a:defRPr>
                <a:latin typeface="Open Sans"/>
                <a:ea typeface="Open Sans"/>
                <a:cs typeface="Open Sans"/>
                <a:sym typeface="Open Sans"/>
              </a:defRPr>
            </a:lvl7pPr>
            <a:lvl8pPr lvl="7" rtl="0">
              <a:spcBef>
                <a:spcPts val="0"/>
              </a:spcBef>
              <a:spcAft>
                <a:spcPts val="0"/>
              </a:spcAft>
              <a:buSzPts val="1400"/>
              <a:buFont typeface="Open Sans"/>
              <a:buNone/>
              <a:defRPr>
                <a:latin typeface="Open Sans"/>
                <a:ea typeface="Open Sans"/>
                <a:cs typeface="Open Sans"/>
                <a:sym typeface="Open Sans"/>
              </a:defRPr>
            </a:lvl8pPr>
            <a:lvl9pPr lvl="8" rtl="0">
              <a:spcBef>
                <a:spcPts val="0"/>
              </a:spcBef>
              <a:spcAft>
                <a:spcPts val="0"/>
              </a:spcAft>
              <a:buSzPts val="1400"/>
              <a:buFont typeface="Open Sans"/>
              <a:buNone/>
              <a:defRPr>
                <a:latin typeface="Open Sans"/>
                <a:ea typeface="Open Sans"/>
                <a:cs typeface="Open Sans"/>
                <a:sym typeface="Open Sans"/>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3">
  <p:cSld name="CUSTOM_6_1">
    <p:spTree>
      <p:nvGrpSpPr>
        <p:cNvPr id="77" name="Shape 77"/>
        <p:cNvGrpSpPr/>
        <p:nvPr/>
      </p:nvGrpSpPr>
      <p:grpSpPr>
        <a:xfrm>
          <a:off x="0" y="0"/>
          <a:ext cx="0" cy="0"/>
          <a:chOff x="0" y="0"/>
          <a:chExt cx="0" cy="0"/>
        </a:xfrm>
      </p:grpSpPr>
      <p:sp>
        <p:nvSpPr>
          <p:cNvPr id="78" name="Google Shape;78;p17"/>
          <p:cNvSpPr/>
          <p:nvPr/>
        </p:nvSpPr>
        <p:spPr>
          <a:xfrm>
            <a:off x="7173100" y="100"/>
            <a:ext cx="1971000" cy="5143500"/>
          </a:xfrm>
          <a:prstGeom prst="rect">
            <a:avLst/>
          </a:prstGeom>
          <a:solidFill>
            <a:srgbClr val="565D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 name="Google Shape;79;p17"/>
          <p:cNvCxnSpPr/>
          <p:nvPr/>
        </p:nvCxnSpPr>
        <p:spPr>
          <a:xfrm>
            <a:off x="713225" y="4448425"/>
            <a:ext cx="6487200" cy="0"/>
          </a:xfrm>
          <a:prstGeom prst="straightConnector1">
            <a:avLst/>
          </a:prstGeom>
          <a:noFill/>
          <a:ln cap="flat" cmpd="sng" w="9525">
            <a:solidFill>
              <a:schemeClr val="dk2"/>
            </a:solidFill>
            <a:prstDash val="solid"/>
            <a:round/>
            <a:headEnd len="med" w="med" type="none"/>
            <a:tailEnd len="med" w="med" type="none"/>
          </a:ln>
        </p:spPr>
      </p:cxnSp>
      <p:sp>
        <p:nvSpPr>
          <p:cNvPr id="80" name="Google Shape;80;p17"/>
          <p:cNvSpPr txBox="1"/>
          <p:nvPr>
            <p:ph idx="1" type="body"/>
          </p:nvPr>
        </p:nvSpPr>
        <p:spPr>
          <a:xfrm>
            <a:off x="1144350" y="1784963"/>
            <a:ext cx="3609900" cy="2261400"/>
          </a:xfrm>
          <a:prstGeom prst="rect">
            <a:avLst/>
          </a:prstGeom>
        </p:spPr>
        <p:txBody>
          <a:bodyPr anchorCtr="0" anchor="t" bIns="91425" lIns="91425" spcFirstLastPara="1" rIns="91425" wrap="square" tIns="91425">
            <a:normAutofit/>
          </a:bodyPr>
          <a:lstStyle>
            <a:lvl1pPr indent="-304800" lvl="0" marL="457200" rtl="0">
              <a:lnSpc>
                <a:spcPct val="100000"/>
              </a:lnSpc>
              <a:spcBef>
                <a:spcPts val="0"/>
              </a:spcBef>
              <a:spcAft>
                <a:spcPts val="0"/>
              </a:spcAft>
              <a:buClr>
                <a:srgbClr val="434343"/>
              </a:buClr>
              <a:buSzPts val="1200"/>
              <a:buFont typeface="Livvic"/>
              <a:buChar char="●"/>
              <a:defRPr>
                <a:latin typeface="Open Sans"/>
                <a:ea typeface="Open Sans"/>
                <a:cs typeface="Open Sans"/>
                <a:sym typeface="Open Sans"/>
              </a:defRPr>
            </a:lvl1pPr>
            <a:lvl2pPr indent="-304800" lvl="1" marL="914400" rtl="0">
              <a:spcBef>
                <a:spcPts val="0"/>
              </a:spcBef>
              <a:spcAft>
                <a:spcPts val="0"/>
              </a:spcAft>
              <a:buClr>
                <a:srgbClr val="434343"/>
              </a:buClr>
              <a:buSzPts val="1200"/>
              <a:buFont typeface="Roboto Condensed Light"/>
              <a:buChar char="○"/>
              <a:defRPr/>
            </a:lvl2pPr>
            <a:lvl3pPr indent="-304800" lvl="2" marL="1371600" rtl="0">
              <a:spcBef>
                <a:spcPts val="0"/>
              </a:spcBef>
              <a:spcAft>
                <a:spcPts val="0"/>
              </a:spcAft>
              <a:buClr>
                <a:srgbClr val="434343"/>
              </a:buClr>
              <a:buSzPts val="1200"/>
              <a:buFont typeface="Roboto Condensed Light"/>
              <a:buChar char="■"/>
              <a:defRPr/>
            </a:lvl3pPr>
            <a:lvl4pPr indent="-304800" lvl="3" marL="1828800" rtl="0">
              <a:spcBef>
                <a:spcPts val="0"/>
              </a:spcBef>
              <a:spcAft>
                <a:spcPts val="0"/>
              </a:spcAft>
              <a:buClr>
                <a:srgbClr val="434343"/>
              </a:buClr>
              <a:buSzPts val="1200"/>
              <a:buFont typeface="Roboto Condensed Light"/>
              <a:buChar char="●"/>
              <a:defRPr/>
            </a:lvl4pPr>
            <a:lvl5pPr indent="-304800" lvl="4" marL="2286000" rtl="0">
              <a:spcBef>
                <a:spcPts val="0"/>
              </a:spcBef>
              <a:spcAft>
                <a:spcPts val="0"/>
              </a:spcAft>
              <a:buClr>
                <a:srgbClr val="434343"/>
              </a:buClr>
              <a:buSzPts val="1200"/>
              <a:buFont typeface="Roboto Condensed Light"/>
              <a:buChar char="○"/>
              <a:defRPr/>
            </a:lvl5pPr>
            <a:lvl6pPr indent="-304800" lvl="5" marL="2743200" rtl="0">
              <a:spcBef>
                <a:spcPts val="0"/>
              </a:spcBef>
              <a:spcAft>
                <a:spcPts val="0"/>
              </a:spcAft>
              <a:buClr>
                <a:srgbClr val="434343"/>
              </a:buClr>
              <a:buSzPts val="1200"/>
              <a:buFont typeface="Roboto Condensed Light"/>
              <a:buChar char="■"/>
              <a:defRPr/>
            </a:lvl6pPr>
            <a:lvl7pPr indent="-304800" lvl="6" marL="3200400" rtl="0">
              <a:spcBef>
                <a:spcPts val="0"/>
              </a:spcBef>
              <a:spcAft>
                <a:spcPts val="0"/>
              </a:spcAft>
              <a:buClr>
                <a:srgbClr val="434343"/>
              </a:buClr>
              <a:buSzPts val="1200"/>
              <a:buFont typeface="Roboto Condensed Light"/>
              <a:buChar char="●"/>
              <a:defRPr/>
            </a:lvl7pPr>
            <a:lvl8pPr indent="-304800" lvl="7" marL="3657600" rtl="0">
              <a:spcBef>
                <a:spcPts val="0"/>
              </a:spcBef>
              <a:spcAft>
                <a:spcPts val="0"/>
              </a:spcAft>
              <a:buClr>
                <a:srgbClr val="434343"/>
              </a:buClr>
              <a:buSzPts val="1200"/>
              <a:buFont typeface="Roboto Condensed Light"/>
              <a:buChar char="○"/>
              <a:defRPr/>
            </a:lvl8pPr>
            <a:lvl9pPr indent="-304800" lvl="8" marL="4114800" rtl="0">
              <a:spcBef>
                <a:spcPts val="0"/>
              </a:spcBef>
              <a:spcAft>
                <a:spcPts val="0"/>
              </a:spcAft>
              <a:buClr>
                <a:srgbClr val="434343"/>
              </a:buClr>
              <a:buSzPts val="1200"/>
              <a:buFont typeface="Roboto Condensed Light"/>
              <a:buChar char="■"/>
              <a:defRPr/>
            </a:lvl9pPr>
          </a:lstStyle>
          <a:p/>
        </p:txBody>
      </p:sp>
      <p:cxnSp>
        <p:nvCxnSpPr>
          <p:cNvPr id="81" name="Google Shape;81;p17"/>
          <p:cNvCxnSpPr/>
          <p:nvPr/>
        </p:nvCxnSpPr>
        <p:spPr>
          <a:xfrm rot="10800000">
            <a:off x="-50" y="1224100"/>
            <a:ext cx="9151200" cy="0"/>
          </a:xfrm>
          <a:prstGeom prst="straightConnector1">
            <a:avLst/>
          </a:prstGeom>
          <a:noFill/>
          <a:ln cap="flat" cmpd="sng" w="9525">
            <a:solidFill>
              <a:srgbClr val="565D47"/>
            </a:solidFill>
            <a:prstDash val="solid"/>
            <a:round/>
            <a:headEnd len="med" w="med" type="none"/>
            <a:tailEnd len="med" w="med" type="none"/>
          </a:ln>
        </p:spPr>
      </p:cxnSp>
      <p:sp>
        <p:nvSpPr>
          <p:cNvPr id="82" name="Google Shape;82;p17"/>
          <p:cNvSpPr txBox="1"/>
          <p:nvPr>
            <p:ph type="title"/>
          </p:nvPr>
        </p:nvSpPr>
        <p:spPr>
          <a:xfrm>
            <a:off x="713225" y="539500"/>
            <a:ext cx="6353400" cy="8643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D4059"/>
              </a:buClr>
              <a:buSzPts val="2800"/>
              <a:buNone/>
              <a:defRPr sz="4000">
                <a:solidFill>
                  <a:srgbClr val="565D47"/>
                </a:solidFill>
                <a:latin typeface="Prata"/>
                <a:ea typeface="Prata"/>
                <a:cs typeface="Prata"/>
                <a:sym typeface="Prata"/>
              </a:defRPr>
            </a:lvl1pPr>
            <a:lvl2pPr lvl="1" rtl="0">
              <a:spcBef>
                <a:spcPts val="0"/>
              </a:spcBef>
              <a:spcAft>
                <a:spcPts val="0"/>
              </a:spcAft>
              <a:buClr>
                <a:srgbClr val="2D4059"/>
              </a:buClr>
              <a:buSzPts val="2800"/>
              <a:buNone/>
              <a:defRPr>
                <a:solidFill>
                  <a:srgbClr val="2D4059"/>
                </a:solidFill>
              </a:defRPr>
            </a:lvl2pPr>
            <a:lvl3pPr lvl="2" rtl="0">
              <a:spcBef>
                <a:spcPts val="0"/>
              </a:spcBef>
              <a:spcAft>
                <a:spcPts val="0"/>
              </a:spcAft>
              <a:buClr>
                <a:srgbClr val="2D4059"/>
              </a:buClr>
              <a:buSzPts val="2800"/>
              <a:buNone/>
              <a:defRPr>
                <a:solidFill>
                  <a:srgbClr val="2D4059"/>
                </a:solidFill>
              </a:defRPr>
            </a:lvl3pPr>
            <a:lvl4pPr lvl="3" rtl="0">
              <a:spcBef>
                <a:spcPts val="0"/>
              </a:spcBef>
              <a:spcAft>
                <a:spcPts val="0"/>
              </a:spcAft>
              <a:buClr>
                <a:srgbClr val="2D4059"/>
              </a:buClr>
              <a:buSzPts val="2800"/>
              <a:buNone/>
              <a:defRPr>
                <a:solidFill>
                  <a:srgbClr val="2D4059"/>
                </a:solidFill>
              </a:defRPr>
            </a:lvl4pPr>
            <a:lvl5pPr lvl="4" rtl="0">
              <a:spcBef>
                <a:spcPts val="0"/>
              </a:spcBef>
              <a:spcAft>
                <a:spcPts val="0"/>
              </a:spcAft>
              <a:buClr>
                <a:srgbClr val="2D4059"/>
              </a:buClr>
              <a:buSzPts val="2800"/>
              <a:buNone/>
              <a:defRPr>
                <a:solidFill>
                  <a:srgbClr val="2D4059"/>
                </a:solidFill>
              </a:defRPr>
            </a:lvl5pPr>
            <a:lvl6pPr lvl="5" rtl="0">
              <a:spcBef>
                <a:spcPts val="0"/>
              </a:spcBef>
              <a:spcAft>
                <a:spcPts val="0"/>
              </a:spcAft>
              <a:buClr>
                <a:srgbClr val="2D4059"/>
              </a:buClr>
              <a:buSzPts val="2800"/>
              <a:buNone/>
              <a:defRPr>
                <a:solidFill>
                  <a:srgbClr val="2D4059"/>
                </a:solidFill>
              </a:defRPr>
            </a:lvl6pPr>
            <a:lvl7pPr lvl="6" rtl="0">
              <a:spcBef>
                <a:spcPts val="0"/>
              </a:spcBef>
              <a:spcAft>
                <a:spcPts val="0"/>
              </a:spcAft>
              <a:buClr>
                <a:srgbClr val="2D4059"/>
              </a:buClr>
              <a:buSzPts val="2800"/>
              <a:buNone/>
              <a:defRPr>
                <a:solidFill>
                  <a:srgbClr val="2D4059"/>
                </a:solidFill>
              </a:defRPr>
            </a:lvl7pPr>
            <a:lvl8pPr lvl="7" rtl="0">
              <a:spcBef>
                <a:spcPts val="0"/>
              </a:spcBef>
              <a:spcAft>
                <a:spcPts val="0"/>
              </a:spcAft>
              <a:buClr>
                <a:srgbClr val="2D4059"/>
              </a:buClr>
              <a:buSzPts val="2800"/>
              <a:buNone/>
              <a:defRPr>
                <a:solidFill>
                  <a:srgbClr val="2D4059"/>
                </a:solidFill>
              </a:defRPr>
            </a:lvl8pPr>
            <a:lvl9pPr lvl="8" rtl="0">
              <a:spcBef>
                <a:spcPts val="0"/>
              </a:spcBef>
              <a:spcAft>
                <a:spcPts val="0"/>
              </a:spcAft>
              <a:buClr>
                <a:srgbClr val="2D4059"/>
              </a:buClr>
              <a:buSzPts val="2800"/>
              <a:buNone/>
              <a:defRPr>
                <a:solidFill>
                  <a:srgbClr val="2D4059"/>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3">
    <p:spTree>
      <p:nvGrpSpPr>
        <p:cNvPr id="83" name="Shape 83"/>
        <p:cNvGrpSpPr/>
        <p:nvPr/>
      </p:nvGrpSpPr>
      <p:grpSpPr>
        <a:xfrm>
          <a:off x="0" y="0"/>
          <a:ext cx="0" cy="0"/>
          <a:chOff x="0" y="0"/>
          <a:chExt cx="0" cy="0"/>
        </a:xfrm>
      </p:grpSpPr>
      <p:sp>
        <p:nvSpPr>
          <p:cNvPr id="84" name="Google Shape;84;p18"/>
          <p:cNvSpPr txBox="1"/>
          <p:nvPr>
            <p:ph hasCustomPrompt="1" type="title"/>
          </p:nvPr>
        </p:nvSpPr>
        <p:spPr>
          <a:xfrm>
            <a:off x="4921675" y="871500"/>
            <a:ext cx="3509100" cy="32160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2D4059"/>
              </a:buClr>
              <a:buSzPts val="5000"/>
              <a:buFont typeface="Prata"/>
              <a:buNone/>
              <a:defRPr sz="20000">
                <a:solidFill>
                  <a:srgbClr val="F0DAA4"/>
                </a:solidFill>
                <a:latin typeface="Prata"/>
                <a:ea typeface="Prata"/>
                <a:cs typeface="Prata"/>
                <a:sym typeface="Prata"/>
              </a:defRPr>
            </a:lvl1pPr>
            <a:lvl2pPr lvl="1" rtl="0" algn="ctr">
              <a:spcBef>
                <a:spcPts val="0"/>
              </a:spcBef>
              <a:spcAft>
                <a:spcPts val="0"/>
              </a:spcAft>
              <a:buClr>
                <a:srgbClr val="2D4059"/>
              </a:buClr>
              <a:buSzPts val="5000"/>
              <a:buFont typeface="Prata"/>
              <a:buNone/>
              <a:defRPr sz="5000">
                <a:solidFill>
                  <a:srgbClr val="2D4059"/>
                </a:solidFill>
                <a:latin typeface="Prata"/>
                <a:ea typeface="Prata"/>
                <a:cs typeface="Prata"/>
                <a:sym typeface="Prata"/>
              </a:defRPr>
            </a:lvl2pPr>
            <a:lvl3pPr lvl="2" rtl="0" algn="ctr">
              <a:spcBef>
                <a:spcPts val="0"/>
              </a:spcBef>
              <a:spcAft>
                <a:spcPts val="0"/>
              </a:spcAft>
              <a:buClr>
                <a:srgbClr val="2D4059"/>
              </a:buClr>
              <a:buSzPts val="5000"/>
              <a:buFont typeface="Prata"/>
              <a:buNone/>
              <a:defRPr sz="5000">
                <a:solidFill>
                  <a:srgbClr val="2D4059"/>
                </a:solidFill>
                <a:latin typeface="Prata"/>
                <a:ea typeface="Prata"/>
                <a:cs typeface="Prata"/>
                <a:sym typeface="Prata"/>
              </a:defRPr>
            </a:lvl3pPr>
            <a:lvl4pPr lvl="3" rtl="0" algn="ctr">
              <a:spcBef>
                <a:spcPts val="0"/>
              </a:spcBef>
              <a:spcAft>
                <a:spcPts val="0"/>
              </a:spcAft>
              <a:buClr>
                <a:srgbClr val="2D4059"/>
              </a:buClr>
              <a:buSzPts val="5000"/>
              <a:buFont typeface="Prata"/>
              <a:buNone/>
              <a:defRPr sz="5000">
                <a:solidFill>
                  <a:srgbClr val="2D4059"/>
                </a:solidFill>
                <a:latin typeface="Prata"/>
                <a:ea typeface="Prata"/>
                <a:cs typeface="Prata"/>
                <a:sym typeface="Prata"/>
              </a:defRPr>
            </a:lvl4pPr>
            <a:lvl5pPr lvl="4" rtl="0" algn="ctr">
              <a:spcBef>
                <a:spcPts val="0"/>
              </a:spcBef>
              <a:spcAft>
                <a:spcPts val="0"/>
              </a:spcAft>
              <a:buClr>
                <a:srgbClr val="2D4059"/>
              </a:buClr>
              <a:buSzPts val="5000"/>
              <a:buFont typeface="Prata"/>
              <a:buNone/>
              <a:defRPr sz="5000">
                <a:solidFill>
                  <a:srgbClr val="2D4059"/>
                </a:solidFill>
                <a:latin typeface="Prata"/>
                <a:ea typeface="Prata"/>
                <a:cs typeface="Prata"/>
                <a:sym typeface="Prata"/>
              </a:defRPr>
            </a:lvl5pPr>
            <a:lvl6pPr lvl="5" rtl="0" algn="ctr">
              <a:spcBef>
                <a:spcPts val="0"/>
              </a:spcBef>
              <a:spcAft>
                <a:spcPts val="0"/>
              </a:spcAft>
              <a:buClr>
                <a:srgbClr val="2D4059"/>
              </a:buClr>
              <a:buSzPts val="5000"/>
              <a:buFont typeface="Prata"/>
              <a:buNone/>
              <a:defRPr sz="5000">
                <a:solidFill>
                  <a:srgbClr val="2D4059"/>
                </a:solidFill>
                <a:latin typeface="Prata"/>
                <a:ea typeface="Prata"/>
                <a:cs typeface="Prata"/>
                <a:sym typeface="Prata"/>
              </a:defRPr>
            </a:lvl6pPr>
            <a:lvl7pPr lvl="6" rtl="0" algn="ctr">
              <a:spcBef>
                <a:spcPts val="0"/>
              </a:spcBef>
              <a:spcAft>
                <a:spcPts val="0"/>
              </a:spcAft>
              <a:buClr>
                <a:srgbClr val="2D4059"/>
              </a:buClr>
              <a:buSzPts val="5000"/>
              <a:buFont typeface="Prata"/>
              <a:buNone/>
              <a:defRPr sz="5000">
                <a:solidFill>
                  <a:srgbClr val="2D4059"/>
                </a:solidFill>
                <a:latin typeface="Prata"/>
                <a:ea typeface="Prata"/>
                <a:cs typeface="Prata"/>
                <a:sym typeface="Prata"/>
              </a:defRPr>
            </a:lvl7pPr>
            <a:lvl8pPr lvl="7" rtl="0" algn="ctr">
              <a:spcBef>
                <a:spcPts val="0"/>
              </a:spcBef>
              <a:spcAft>
                <a:spcPts val="0"/>
              </a:spcAft>
              <a:buClr>
                <a:srgbClr val="2D4059"/>
              </a:buClr>
              <a:buSzPts val="5000"/>
              <a:buFont typeface="Prata"/>
              <a:buNone/>
              <a:defRPr sz="5000">
                <a:solidFill>
                  <a:srgbClr val="2D4059"/>
                </a:solidFill>
                <a:latin typeface="Prata"/>
                <a:ea typeface="Prata"/>
                <a:cs typeface="Prata"/>
                <a:sym typeface="Prata"/>
              </a:defRPr>
            </a:lvl8pPr>
            <a:lvl9pPr lvl="8" rtl="0" algn="ctr">
              <a:spcBef>
                <a:spcPts val="0"/>
              </a:spcBef>
              <a:spcAft>
                <a:spcPts val="0"/>
              </a:spcAft>
              <a:buClr>
                <a:srgbClr val="2D4059"/>
              </a:buClr>
              <a:buSzPts val="5000"/>
              <a:buFont typeface="Prata"/>
              <a:buNone/>
              <a:defRPr sz="5000">
                <a:solidFill>
                  <a:srgbClr val="2D4059"/>
                </a:solidFill>
                <a:latin typeface="Prata"/>
                <a:ea typeface="Prata"/>
                <a:cs typeface="Prata"/>
                <a:sym typeface="Prata"/>
              </a:defRPr>
            </a:lvl9pPr>
          </a:lstStyle>
          <a:p>
            <a:r>
              <a:t>xx%</a:t>
            </a:r>
          </a:p>
        </p:txBody>
      </p:sp>
      <p:sp>
        <p:nvSpPr>
          <p:cNvPr id="85" name="Google Shape;85;p18"/>
          <p:cNvSpPr txBox="1"/>
          <p:nvPr>
            <p:ph idx="1" type="subTitle"/>
          </p:nvPr>
        </p:nvSpPr>
        <p:spPr>
          <a:xfrm>
            <a:off x="5051211" y="2205036"/>
            <a:ext cx="2261700" cy="1394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2D4059"/>
              </a:buClr>
              <a:buSzPts val="1800"/>
              <a:buFont typeface="Prata"/>
              <a:buNone/>
              <a:defRPr sz="4000">
                <a:solidFill>
                  <a:srgbClr val="565D47"/>
                </a:solidFill>
                <a:latin typeface="Prata"/>
                <a:ea typeface="Prata"/>
                <a:cs typeface="Prata"/>
                <a:sym typeface="Prat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6" name="Google Shape;86;p18"/>
          <p:cNvSpPr txBox="1"/>
          <p:nvPr>
            <p:ph idx="2" type="subTitle"/>
          </p:nvPr>
        </p:nvSpPr>
        <p:spPr>
          <a:xfrm>
            <a:off x="5054025" y="3603301"/>
            <a:ext cx="2423700" cy="571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2D4059"/>
              </a:buClr>
              <a:buSzPts val="1400"/>
              <a:buFont typeface="Open Sans"/>
              <a:buNone/>
              <a:defRPr sz="1400">
                <a:solidFill>
                  <a:srgbClr val="565D47"/>
                </a:solidFill>
                <a:latin typeface="Open Sans"/>
                <a:ea typeface="Open Sans"/>
                <a:cs typeface="Open Sans"/>
                <a:sym typeface="Open Sans"/>
              </a:defRPr>
            </a:lvl1pPr>
            <a:lvl2pPr lvl="1" rtl="0">
              <a:spcBef>
                <a:spcPts val="0"/>
              </a:spcBef>
              <a:spcAft>
                <a:spcPts val="0"/>
              </a:spcAft>
              <a:buSzPts val="1400"/>
              <a:buFont typeface="Open Sans"/>
              <a:buNone/>
              <a:defRPr>
                <a:latin typeface="Open Sans"/>
                <a:ea typeface="Open Sans"/>
                <a:cs typeface="Open Sans"/>
                <a:sym typeface="Open Sans"/>
              </a:defRPr>
            </a:lvl2pPr>
            <a:lvl3pPr lvl="2" rtl="0">
              <a:spcBef>
                <a:spcPts val="0"/>
              </a:spcBef>
              <a:spcAft>
                <a:spcPts val="0"/>
              </a:spcAft>
              <a:buSzPts val="1400"/>
              <a:buFont typeface="Open Sans"/>
              <a:buNone/>
              <a:defRPr>
                <a:latin typeface="Open Sans"/>
                <a:ea typeface="Open Sans"/>
                <a:cs typeface="Open Sans"/>
                <a:sym typeface="Open Sans"/>
              </a:defRPr>
            </a:lvl3pPr>
            <a:lvl4pPr lvl="3" rtl="0">
              <a:spcBef>
                <a:spcPts val="0"/>
              </a:spcBef>
              <a:spcAft>
                <a:spcPts val="0"/>
              </a:spcAft>
              <a:buSzPts val="1400"/>
              <a:buFont typeface="Open Sans"/>
              <a:buNone/>
              <a:defRPr>
                <a:latin typeface="Open Sans"/>
                <a:ea typeface="Open Sans"/>
                <a:cs typeface="Open Sans"/>
                <a:sym typeface="Open Sans"/>
              </a:defRPr>
            </a:lvl4pPr>
            <a:lvl5pPr lvl="4" rtl="0">
              <a:spcBef>
                <a:spcPts val="0"/>
              </a:spcBef>
              <a:spcAft>
                <a:spcPts val="0"/>
              </a:spcAft>
              <a:buSzPts val="1400"/>
              <a:buFont typeface="Open Sans"/>
              <a:buNone/>
              <a:defRPr>
                <a:latin typeface="Open Sans"/>
                <a:ea typeface="Open Sans"/>
                <a:cs typeface="Open Sans"/>
                <a:sym typeface="Open Sans"/>
              </a:defRPr>
            </a:lvl5pPr>
            <a:lvl6pPr lvl="5" rtl="0">
              <a:spcBef>
                <a:spcPts val="0"/>
              </a:spcBef>
              <a:spcAft>
                <a:spcPts val="0"/>
              </a:spcAft>
              <a:buSzPts val="1400"/>
              <a:buFont typeface="Open Sans"/>
              <a:buNone/>
              <a:defRPr>
                <a:latin typeface="Open Sans"/>
                <a:ea typeface="Open Sans"/>
                <a:cs typeface="Open Sans"/>
                <a:sym typeface="Open Sans"/>
              </a:defRPr>
            </a:lvl6pPr>
            <a:lvl7pPr lvl="6" rtl="0">
              <a:spcBef>
                <a:spcPts val="0"/>
              </a:spcBef>
              <a:spcAft>
                <a:spcPts val="0"/>
              </a:spcAft>
              <a:buSzPts val="1400"/>
              <a:buFont typeface="Open Sans"/>
              <a:buNone/>
              <a:defRPr>
                <a:latin typeface="Open Sans"/>
                <a:ea typeface="Open Sans"/>
                <a:cs typeface="Open Sans"/>
                <a:sym typeface="Open Sans"/>
              </a:defRPr>
            </a:lvl7pPr>
            <a:lvl8pPr lvl="7" rtl="0">
              <a:spcBef>
                <a:spcPts val="0"/>
              </a:spcBef>
              <a:spcAft>
                <a:spcPts val="0"/>
              </a:spcAft>
              <a:buSzPts val="1400"/>
              <a:buFont typeface="Open Sans"/>
              <a:buNone/>
              <a:defRPr>
                <a:latin typeface="Open Sans"/>
                <a:ea typeface="Open Sans"/>
                <a:cs typeface="Open Sans"/>
                <a:sym typeface="Open Sans"/>
              </a:defRPr>
            </a:lvl8pPr>
            <a:lvl9pPr lvl="8" rtl="0">
              <a:spcBef>
                <a:spcPts val="0"/>
              </a:spcBef>
              <a:spcAft>
                <a:spcPts val="0"/>
              </a:spcAft>
              <a:buSzPts val="1400"/>
              <a:buFont typeface="Open Sans"/>
              <a:buNone/>
              <a:defRPr>
                <a:latin typeface="Open Sans"/>
                <a:ea typeface="Open Sans"/>
                <a:cs typeface="Open Sans"/>
                <a:sym typeface="Open Sans"/>
              </a:defRPr>
            </a:lvl9pPr>
          </a:lstStyle>
          <a:p/>
        </p:txBody>
      </p:sp>
      <p:sp>
        <p:nvSpPr>
          <p:cNvPr id="87" name="Google Shape;87;p18"/>
          <p:cNvSpPr/>
          <p:nvPr/>
        </p:nvSpPr>
        <p:spPr>
          <a:xfrm>
            <a:off x="0" y="0"/>
            <a:ext cx="4028100" cy="5143500"/>
          </a:xfrm>
          <a:prstGeom prst="rect">
            <a:avLst/>
          </a:prstGeom>
          <a:solidFill>
            <a:srgbClr val="F0DA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49C73"/>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2_1_1_1_1_1_1">
    <p:spTree>
      <p:nvGrpSpPr>
        <p:cNvPr id="88" name="Shape 88"/>
        <p:cNvGrpSpPr/>
        <p:nvPr/>
      </p:nvGrpSpPr>
      <p:grpSpPr>
        <a:xfrm>
          <a:off x="0" y="0"/>
          <a:ext cx="0" cy="0"/>
          <a:chOff x="0" y="0"/>
          <a:chExt cx="0" cy="0"/>
        </a:xfrm>
      </p:grpSpPr>
      <p:cxnSp>
        <p:nvCxnSpPr>
          <p:cNvPr id="89" name="Google Shape;89;p19"/>
          <p:cNvCxnSpPr/>
          <p:nvPr/>
        </p:nvCxnSpPr>
        <p:spPr>
          <a:xfrm rot="10800000">
            <a:off x="-50" y="1224100"/>
            <a:ext cx="9151200" cy="0"/>
          </a:xfrm>
          <a:prstGeom prst="straightConnector1">
            <a:avLst/>
          </a:prstGeom>
          <a:noFill/>
          <a:ln cap="flat" cmpd="sng" w="9525">
            <a:solidFill>
              <a:srgbClr val="565D47"/>
            </a:solidFill>
            <a:prstDash val="solid"/>
            <a:round/>
            <a:headEnd len="med" w="med" type="none"/>
            <a:tailEnd len="med" w="med" type="none"/>
          </a:ln>
        </p:spPr>
      </p:cxnSp>
      <p:sp>
        <p:nvSpPr>
          <p:cNvPr id="90" name="Google Shape;90;p19"/>
          <p:cNvSpPr txBox="1"/>
          <p:nvPr>
            <p:ph type="title"/>
          </p:nvPr>
        </p:nvSpPr>
        <p:spPr>
          <a:xfrm>
            <a:off x="713225" y="539500"/>
            <a:ext cx="6353400" cy="13941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D4059"/>
              </a:buClr>
              <a:buSzPts val="2800"/>
              <a:buNone/>
              <a:defRPr sz="4000">
                <a:solidFill>
                  <a:srgbClr val="565D47"/>
                </a:solidFill>
                <a:latin typeface="Prata"/>
                <a:ea typeface="Prata"/>
                <a:cs typeface="Prata"/>
                <a:sym typeface="Prata"/>
              </a:defRPr>
            </a:lvl1pPr>
            <a:lvl2pPr lvl="1" rtl="0">
              <a:spcBef>
                <a:spcPts val="0"/>
              </a:spcBef>
              <a:spcAft>
                <a:spcPts val="0"/>
              </a:spcAft>
              <a:buClr>
                <a:srgbClr val="2D4059"/>
              </a:buClr>
              <a:buSzPts val="2800"/>
              <a:buNone/>
              <a:defRPr>
                <a:solidFill>
                  <a:srgbClr val="2D4059"/>
                </a:solidFill>
              </a:defRPr>
            </a:lvl2pPr>
            <a:lvl3pPr lvl="2" rtl="0">
              <a:spcBef>
                <a:spcPts val="0"/>
              </a:spcBef>
              <a:spcAft>
                <a:spcPts val="0"/>
              </a:spcAft>
              <a:buClr>
                <a:srgbClr val="2D4059"/>
              </a:buClr>
              <a:buSzPts val="2800"/>
              <a:buNone/>
              <a:defRPr>
                <a:solidFill>
                  <a:srgbClr val="2D4059"/>
                </a:solidFill>
              </a:defRPr>
            </a:lvl3pPr>
            <a:lvl4pPr lvl="3" rtl="0">
              <a:spcBef>
                <a:spcPts val="0"/>
              </a:spcBef>
              <a:spcAft>
                <a:spcPts val="0"/>
              </a:spcAft>
              <a:buClr>
                <a:srgbClr val="2D4059"/>
              </a:buClr>
              <a:buSzPts val="2800"/>
              <a:buNone/>
              <a:defRPr>
                <a:solidFill>
                  <a:srgbClr val="2D4059"/>
                </a:solidFill>
              </a:defRPr>
            </a:lvl4pPr>
            <a:lvl5pPr lvl="4" rtl="0">
              <a:spcBef>
                <a:spcPts val="0"/>
              </a:spcBef>
              <a:spcAft>
                <a:spcPts val="0"/>
              </a:spcAft>
              <a:buClr>
                <a:srgbClr val="2D4059"/>
              </a:buClr>
              <a:buSzPts val="2800"/>
              <a:buNone/>
              <a:defRPr>
                <a:solidFill>
                  <a:srgbClr val="2D4059"/>
                </a:solidFill>
              </a:defRPr>
            </a:lvl5pPr>
            <a:lvl6pPr lvl="5" rtl="0">
              <a:spcBef>
                <a:spcPts val="0"/>
              </a:spcBef>
              <a:spcAft>
                <a:spcPts val="0"/>
              </a:spcAft>
              <a:buClr>
                <a:srgbClr val="2D4059"/>
              </a:buClr>
              <a:buSzPts val="2800"/>
              <a:buNone/>
              <a:defRPr>
                <a:solidFill>
                  <a:srgbClr val="2D4059"/>
                </a:solidFill>
              </a:defRPr>
            </a:lvl6pPr>
            <a:lvl7pPr lvl="6" rtl="0">
              <a:spcBef>
                <a:spcPts val="0"/>
              </a:spcBef>
              <a:spcAft>
                <a:spcPts val="0"/>
              </a:spcAft>
              <a:buClr>
                <a:srgbClr val="2D4059"/>
              </a:buClr>
              <a:buSzPts val="2800"/>
              <a:buNone/>
              <a:defRPr>
                <a:solidFill>
                  <a:srgbClr val="2D4059"/>
                </a:solidFill>
              </a:defRPr>
            </a:lvl7pPr>
            <a:lvl8pPr lvl="7" rtl="0">
              <a:spcBef>
                <a:spcPts val="0"/>
              </a:spcBef>
              <a:spcAft>
                <a:spcPts val="0"/>
              </a:spcAft>
              <a:buClr>
                <a:srgbClr val="2D4059"/>
              </a:buClr>
              <a:buSzPts val="2800"/>
              <a:buNone/>
              <a:defRPr>
                <a:solidFill>
                  <a:srgbClr val="2D4059"/>
                </a:solidFill>
              </a:defRPr>
            </a:lvl8pPr>
            <a:lvl9pPr lvl="8" rtl="0">
              <a:spcBef>
                <a:spcPts val="0"/>
              </a:spcBef>
              <a:spcAft>
                <a:spcPts val="0"/>
              </a:spcAft>
              <a:buClr>
                <a:srgbClr val="2D4059"/>
              </a:buClr>
              <a:buSzPts val="2800"/>
              <a:buNone/>
              <a:defRPr>
                <a:solidFill>
                  <a:srgbClr val="2D4059"/>
                </a:solidFill>
              </a:defRPr>
            </a:lvl9pPr>
          </a:lstStyle>
          <a:p/>
        </p:txBody>
      </p:sp>
      <p:sp>
        <p:nvSpPr>
          <p:cNvPr id="91" name="Google Shape;91;p19"/>
          <p:cNvSpPr/>
          <p:nvPr/>
        </p:nvSpPr>
        <p:spPr>
          <a:xfrm>
            <a:off x="0" y="0"/>
            <a:ext cx="9144000" cy="263400"/>
          </a:xfrm>
          <a:prstGeom prst="rect">
            <a:avLst/>
          </a:prstGeom>
          <a:solidFill>
            <a:srgbClr val="F0DA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9"/>
          <p:cNvSpPr/>
          <p:nvPr/>
        </p:nvSpPr>
        <p:spPr>
          <a:xfrm>
            <a:off x="8074366" y="147690"/>
            <a:ext cx="712800" cy="783600"/>
          </a:xfrm>
          <a:prstGeom prst="round2SameRect">
            <a:avLst>
              <a:gd fmla="val 50000" name="adj1"/>
              <a:gd fmla="val 0" name="adj2"/>
            </a:avLst>
          </a:prstGeom>
          <a:noFill/>
          <a:ln cap="flat" cmpd="sng" w="9525">
            <a:solidFill>
              <a:srgbClr val="565D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3" name="Google Shape;93;p19"/>
          <p:cNvCxnSpPr/>
          <p:nvPr/>
        </p:nvCxnSpPr>
        <p:spPr>
          <a:xfrm>
            <a:off x="8430775" y="539500"/>
            <a:ext cx="0" cy="1481700"/>
          </a:xfrm>
          <a:prstGeom prst="straightConnector1">
            <a:avLst/>
          </a:prstGeom>
          <a:noFill/>
          <a:ln cap="flat" cmpd="sng" w="9525">
            <a:solidFill>
              <a:srgbClr val="565D47"/>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6">
  <p:cSld name="SECTION_HEADER_2">
    <p:spTree>
      <p:nvGrpSpPr>
        <p:cNvPr id="94" name="Shape 94"/>
        <p:cNvGrpSpPr/>
        <p:nvPr/>
      </p:nvGrpSpPr>
      <p:grpSpPr>
        <a:xfrm>
          <a:off x="0" y="0"/>
          <a:ext cx="0" cy="0"/>
          <a:chOff x="0" y="0"/>
          <a:chExt cx="0" cy="0"/>
        </a:xfrm>
      </p:grpSpPr>
      <p:sp>
        <p:nvSpPr>
          <p:cNvPr id="95" name="Google Shape;95;p20"/>
          <p:cNvSpPr txBox="1"/>
          <p:nvPr>
            <p:ph hasCustomPrompt="1" type="title"/>
          </p:nvPr>
        </p:nvSpPr>
        <p:spPr>
          <a:xfrm>
            <a:off x="712035" y="871500"/>
            <a:ext cx="3118500" cy="32160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2D4059"/>
              </a:buClr>
              <a:buSzPts val="5000"/>
              <a:buFont typeface="Prata"/>
              <a:buNone/>
              <a:defRPr sz="20000">
                <a:solidFill>
                  <a:srgbClr val="F0DAA4"/>
                </a:solidFill>
                <a:latin typeface="Prata"/>
                <a:ea typeface="Prata"/>
                <a:cs typeface="Prata"/>
                <a:sym typeface="Prata"/>
              </a:defRPr>
            </a:lvl1pPr>
            <a:lvl2pPr lvl="1" rtl="0" algn="ctr">
              <a:spcBef>
                <a:spcPts val="0"/>
              </a:spcBef>
              <a:spcAft>
                <a:spcPts val="0"/>
              </a:spcAft>
              <a:buClr>
                <a:srgbClr val="2D4059"/>
              </a:buClr>
              <a:buSzPts val="5000"/>
              <a:buFont typeface="Prata"/>
              <a:buNone/>
              <a:defRPr sz="5000">
                <a:solidFill>
                  <a:srgbClr val="2D4059"/>
                </a:solidFill>
                <a:latin typeface="Prata"/>
                <a:ea typeface="Prata"/>
                <a:cs typeface="Prata"/>
                <a:sym typeface="Prata"/>
              </a:defRPr>
            </a:lvl2pPr>
            <a:lvl3pPr lvl="2" rtl="0" algn="ctr">
              <a:spcBef>
                <a:spcPts val="0"/>
              </a:spcBef>
              <a:spcAft>
                <a:spcPts val="0"/>
              </a:spcAft>
              <a:buClr>
                <a:srgbClr val="2D4059"/>
              </a:buClr>
              <a:buSzPts val="5000"/>
              <a:buFont typeface="Prata"/>
              <a:buNone/>
              <a:defRPr sz="5000">
                <a:solidFill>
                  <a:srgbClr val="2D4059"/>
                </a:solidFill>
                <a:latin typeface="Prata"/>
                <a:ea typeface="Prata"/>
                <a:cs typeface="Prata"/>
                <a:sym typeface="Prata"/>
              </a:defRPr>
            </a:lvl3pPr>
            <a:lvl4pPr lvl="3" rtl="0" algn="ctr">
              <a:spcBef>
                <a:spcPts val="0"/>
              </a:spcBef>
              <a:spcAft>
                <a:spcPts val="0"/>
              </a:spcAft>
              <a:buClr>
                <a:srgbClr val="2D4059"/>
              </a:buClr>
              <a:buSzPts val="5000"/>
              <a:buFont typeface="Prata"/>
              <a:buNone/>
              <a:defRPr sz="5000">
                <a:solidFill>
                  <a:srgbClr val="2D4059"/>
                </a:solidFill>
                <a:latin typeface="Prata"/>
                <a:ea typeface="Prata"/>
                <a:cs typeface="Prata"/>
                <a:sym typeface="Prata"/>
              </a:defRPr>
            </a:lvl4pPr>
            <a:lvl5pPr lvl="4" rtl="0" algn="ctr">
              <a:spcBef>
                <a:spcPts val="0"/>
              </a:spcBef>
              <a:spcAft>
                <a:spcPts val="0"/>
              </a:spcAft>
              <a:buClr>
                <a:srgbClr val="2D4059"/>
              </a:buClr>
              <a:buSzPts val="5000"/>
              <a:buFont typeface="Prata"/>
              <a:buNone/>
              <a:defRPr sz="5000">
                <a:solidFill>
                  <a:srgbClr val="2D4059"/>
                </a:solidFill>
                <a:latin typeface="Prata"/>
                <a:ea typeface="Prata"/>
                <a:cs typeface="Prata"/>
                <a:sym typeface="Prata"/>
              </a:defRPr>
            </a:lvl5pPr>
            <a:lvl6pPr lvl="5" rtl="0" algn="ctr">
              <a:spcBef>
                <a:spcPts val="0"/>
              </a:spcBef>
              <a:spcAft>
                <a:spcPts val="0"/>
              </a:spcAft>
              <a:buClr>
                <a:srgbClr val="2D4059"/>
              </a:buClr>
              <a:buSzPts val="5000"/>
              <a:buFont typeface="Prata"/>
              <a:buNone/>
              <a:defRPr sz="5000">
                <a:solidFill>
                  <a:srgbClr val="2D4059"/>
                </a:solidFill>
                <a:latin typeface="Prata"/>
                <a:ea typeface="Prata"/>
                <a:cs typeface="Prata"/>
                <a:sym typeface="Prata"/>
              </a:defRPr>
            </a:lvl6pPr>
            <a:lvl7pPr lvl="6" rtl="0" algn="ctr">
              <a:spcBef>
                <a:spcPts val="0"/>
              </a:spcBef>
              <a:spcAft>
                <a:spcPts val="0"/>
              </a:spcAft>
              <a:buClr>
                <a:srgbClr val="2D4059"/>
              </a:buClr>
              <a:buSzPts val="5000"/>
              <a:buFont typeface="Prata"/>
              <a:buNone/>
              <a:defRPr sz="5000">
                <a:solidFill>
                  <a:srgbClr val="2D4059"/>
                </a:solidFill>
                <a:latin typeface="Prata"/>
                <a:ea typeface="Prata"/>
                <a:cs typeface="Prata"/>
                <a:sym typeface="Prata"/>
              </a:defRPr>
            </a:lvl7pPr>
            <a:lvl8pPr lvl="7" rtl="0" algn="ctr">
              <a:spcBef>
                <a:spcPts val="0"/>
              </a:spcBef>
              <a:spcAft>
                <a:spcPts val="0"/>
              </a:spcAft>
              <a:buClr>
                <a:srgbClr val="2D4059"/>
              </a:buClr>
              <a:buSzPts val="5000"/>
              <a:buFont typeface="Prata"/>
              <a:buNone/>
              <a:defRPr sz="5000">
                <a:solidFill>
                  <a:srgbClr val="2D4059"/>
                </a:solidFill>
                <a:latin typeface="Prata"/>
                <a:ea typeface="Prata"/>
                <a:cs typeface="Prata"/>
                <a:sym typeface="Prata"/>
              </a:defRPr>
            </a:lvl8pPr>
            <a:lvl9pPr lvl="8" rtl="0" algn="ctr">
              <a:spcBef>
                <a:spcPts val="0"/>
              </a:spcBef>
              <a:spcAft>
                <a:spcPts val="0"/>
              </a:spcAft>
              <a:buClr>
                <a:srgbClr val="2D4059"/>
              </a:buClr>
              <a:buSzPts val="5000"/>
              <a:buFont typeface="Prata"/>
              <a:buNone/>
              <a:defRPr sz="5000">
                <a:solidFill>
                  <a:srgbClr val="2D4059"/>
                </a:solidFill>
                <a:latin typeface="Prata"/>
                <a:ea typeface="Prata"/>
                <a:cs typeface="Prata"/>
                <a:sym typeface="Prata"/>
              </a:defRPr>
            </a:lvl9pPr>
          </a:lstStyle>
          <a:p>
            <a:r>
              <a:t>xx%</a:t>
            </a:r>
          </a:p>
        </p:txBody>
      </p:sp>
      <p:sp>
        <p:nvSpPr>
          <p:cNvPr id="96" name="Google Shape;96;p20"/>
          <p:cNvSpPr txBox="1"/>
          <p:nvPr>
            <p:ph idx="1" type="subTitle"/>
          </p:nvPr>
        </p:nvSpPr>
        <p:spPr>
          <a:xfrm>
            <a:off x="876100" y="2205026"/>
            <a:ext cx="2261700" cy="1307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2D4059"/>
              </a:buClr>
              <a:buSzPts val="1800"/>
              <a:buFont typeface="Prata"/>
              <a:buNone/>
              <a:defRPr sz="4000">
                <a:solidFill>
                  <a:srgbClr val="565D47"/>
                </a:solidFill>
                <a:latin typeface="Prata"/>
                <a:ea typeface="Prata"/>
                <a:cs typeface="Prata"/>
                <a:sym typeface="Prat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7" name="Google Shape;97;p20"/>
          <p:cNvSpPr txBox="1"/>
          <p:nvPr>
            <p:ph idx="2" type="subTitle"/>
          </p:nvPr>
        </p:nvSpPr>
        <p:spPr>
          <a:xfrm>
            <a:off x="844400" y="3603301"/>
            <a:ext cx="2423700" cy="557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2D4059"/>
              </a:buClr>
              <a:buSzPts val="1400"/>
              <a:buFont typeface="Open Sans"/>
              <a:buNone/>
              <a:defRPr sz="1400">
                <a:solidFill>
                  <a:srgbClr val="565D47"/>
                </a:solidFill>
                <a:latin typeface="Open Sans"/>
                <a:ea typeface="Open Sans"/>
                <a:cs typeface="Open Sans"/>
                <a:sym typeface="Open Sans"/>
              </a:defRPr>
            </a:lvl1pPr>
            <a:lvl2pPr lvl="1" rtl="0">
              <a:spcBef>
                <a:spcPts val="0"/>
              </a:spcBef>
              <a:spcAft>
                <a:spcPts val="0"/>
              </a:spcAft>
              <a:buSzPts val="1400"/>
              <a:buFont typeface="Open Sans"/>
              <a:buNone/>
              <a:defRPr>
                <a:latin typeface="Open Sans"/>
                <a:ea typeface="Open Sans"/>
                <a:cs typeface="Open Sans"/>
                <a:sym typeface="Open Sans"/>
              </a:defRPr>
            </a:lvl2pPr>
            <a:lvl3pPr lvl="2" rtl="0">
              <a:spcBef>
                <a:spcPts val="0"/>
              </a:spcBef>
              <a:spcAft>
                <a:spcPts val="0"/>
              </a:spcAft>
              <a:buSzPts val="1400"/>
              <a:buFont typeface="Open Sans"/>
              <a:buNone/>
              <a:defRPr>
                <a:latin typeface="Open Sans"/>
                <a:ea typeface="Open Sans"/>
                <a:cs typeface="Open Sans"/>
                <a:sym typeface="Open Sans"/>
              </a:defRPr>
            </a:lvl3pPr>
            <a:lvl4pPr lvl="3" rtl="0">
              <a:spcBef>
                <a:spcPts val="0"/>
              </a:spcBef>
              <a:spcAft>
                <a:spcPts val="0"/>
              </a:spcAft>
              <a:buSzPts val="1400"/>
              <a:buFont typeface="Open Sans"/>
              <a:buNone/>
              <a:defRPr>
                <a:latin typeface="Open Sans"/>
                <a:ea typeface="Open Sans"/>
                <a:cs typeface="Open Sans"/>
                <a:sym typeface="Open Sans"/>
              </a:defRPr>
            </a:lvl4pPr>
            <a:lvl5pPr lvl="4" rtl="0">
              <a:spcBef>
                <a:spcPts val="0"/>
              </a:spcBef>
              <a:spcAft>
                <a:spcPts val="0"/>
              </a:spcAft>
              <a:buSzPts val="1400"/>
              <a:buFont typeface="Open Sans"/>
              <a:buNone/>
              <a:defRPr>
                <a:latin typeface="Open Sans"/>
                <a:ea typeface="Open Sans"/>
                <a:cs typeface="Open Sans"/>
                <a:sym typeface="Open Sans"/>
              </a:defRPr>
            </a:lvl5pPr>
            <a:lvl6pPr lvl="5" rtl="0">
              <a:spcBef>
                <a:spcPts val="0"/>
              </a:spcBef>
              <a:spcAft>
                <a:spcPts val="0"/>
              </a:spcAft>
              <a:buSzPts val="1400"/>
              <a:buFont typeface="Open Sans"/>
              <a:buNone/>
              <a:defRPr>
                <a:latin typeface="Open Sans"/>
                <a:ea typeface="Open Sans"/>
                <a:cs typeface="Open Sans"/>
                <a:sym typeface="Open Sans"/>
              </a:defRPr>
            </a:lvl6pPr>
            <a:lvl7pPr lvl="6" rtl="0">
              <a:spcBef>
                <a:spcPts val="0"/>
              </a:spcBef>
              <a:spcAft>
                <a:spcPts val="0"/>
              </a:spcAft>
              <a:buSzPts val="1400"/>
              <a:buFont typeface="Open Sans"/>
              <a:buNone/>
              <a:defRPr>
                <a:latin typeface="Open Sans"/>
                <a:ea typeface="Open Sans"/>
                <a:cs typeface="Open Sans"/>
                <a:sym typeface="Open Sans"/>
              </a:defRPr>
            </a:lvl7pPr>
            <a:lvl8pPr lvl="7" rtl="0">
              <a:spcBef>
                <a:spcPts val="0"/>
              </a:spcBef>
              <a:spcAft>
                <a:spcPts val="0"/>
              </a:spcAft>
              <a:buSzPts val="1400"/>
              <a:buFont typeface="Open Sans"/>
              <a:buNone/>
              <a:defRPr>
                <a:latin typeface="Open Sans"/>
                <a:ea typeface="Open Sans"/>
                <a:cs typeface="Open Sans"/>
                <a:sym typeface="Open Sans"/>
              </a:defRPr>
            </a:lvl8pPr>
            <a:lvl9pPr lvl="8" rtl="0">
              <a:spcBef>
                <a:spcPts val="0"/>
              </a:spcBef>
              <a:spcAft>
                <a:spcPts val="0"/>
              </a:spcAft>
              <a:buSzPts val="1400"/>
              <a:buFont typeface="Open Sans"/>
              <a:buNone/>
              <a:defRPr>
                <a:latin typeface="Open Sans"/>
                <a:ea typeface="Open Sans"/>
                <a:cs typeface="Open Sans"/>
                <a:sym typeface="Open Sans"/>
              </a:defRPr>
            </a:lvl9pPr>
          </a:lstStyle>
          <a:p/>
        </p:txBody>
      </p:sp>
      <p:sp>
        <p:nvSpPr>
          <p:cNvPr id="98" name="Google Shape;98;p20"/>
          <p:cNvSpPr/>
          <p:nvPr/>
        </p:nvSpPr>
        <p:spPr>
          <a:xfrm>
            <a:off x="4426375" y="0"/>
            <a:ext cx="4717500" cy="5143500"/>
          </a:xfrm>
          <a:prstGeom prst="rect">
            <a:avLst/>
          </a:prstGeom>
          <a:solidFill>
            <a:srgbClr val="565D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49C73"/>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hyperlink" Target="https://skintone.google/mste-dataset" TargetMode="Externa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4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4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19.png"/><Relationship Id="rId5" Type="http://schemas.openxmlformats.org/officeDocument/2006/relationships/image" Target="../media/image13.png"/><Relationship Id="rId6" Type="http://schemas.openxmlformats.org/officeDocument/2006/relationships/image" Target="../media/image23.png"/><Relationship Id="rId7" Type="http://schemas.openxmlformats.org/officeDocument/2006/relationships/image" Target="../media/image17.png"/><Relationship Id="rId8"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20.jpg"/><Relationship Id="rId4" Type="http://schemas.openxmlformats.org/officeDocument/2006/relationships/image" Target="../media/image1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5.jpg"/><Relationship Id="rId4" Type="http://schemas.openxmlformats.org/officeDocument/2006/relationships/image" Target="../media/image1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jpg"/><Relationship Id="rId4" Type="http://schemas.openxmlformats.org/officeDocument/2006/relationships/image" Target="../media/image1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3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2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0.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 Id="rId3"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2.jpg"/><Relationship Id="rId4" Type="http://schemas.openxmlformats.org/officeDocument/2006/relationships/image" Target="../media/image38.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3.jpg"/><Relationship Id="rId4" Type="http://schemas.openxmlformats.org/officeDocument/2006/relationships/image" Target="../media/image43.jpg"/><Relationship Id="rId5" Type="http://schemas.openxmlformats.org/officeDocument/2006/relationships/image" Target="../media/image4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18.jpg"/><Relationship Id="rId4" Type="http://schemas.openxmlformats.org/officeDocument/2006/relationships/image" Target="../media/image7.jpg"/><Relationship Id="rId5"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hyperlink" Target="https://www.kaggle.com/datasets/shivamb/makeup-shades-dataset/code"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2" name="Shape 102"/>
        <p:cNvGrpSpPr/>
        <p:nvPr/>
      </p:nvGrpSpPr>
      <p:grpSpPr>
        <a:xfrm>
          <a:off x="0" y="0"/>
          <a:ext cx="0" cy="0"/>
          <a:chOff x="0" y="0"/>
          <a:chExt cx="0" cy="0"/>
        </a:xfrm>
      </p:grpSpPr>
      <p:sp>
        <p:nvSpPr>
          <p:cNvPr id="103" name="Google Shape;103;p21"/>
          <p:cNvSpPr txBox="1"/>
          <p:nvPr>
            <p:ph type="ctrTitle"/>
          </p:nvPr>
        </p:nvSpPr>
        <p:spPr>
          <a:xfrm>
            <a:off x="721262" y="3041500"/>
            <a:ext cx="7717800" cy="125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chemeClr val="lt1"/>
                </a:solidFill>
              </a:rPr>
              <a:t>ShadeFusion</a:t>
            </a:r>
            <a:r>
              <a:rPr lang="en">
                <a:solidFill>
                  <a:srgbClr val="F0DAA4"/>
                </a:solidFill>
              </a:rPr>
              <a:t>BW</a:t>
            </a:r>
            <a:r>
              <a:rPr lang="en">
                <a:solidFill>
                  <a:schemeClr val="lt1"/>
                </a:solidFill>
              </a:rPr>
              <a:t>:</a:t>
            </a:r>
            <a:endParaRPr>
              <a:solidFill>
                <a:schemeClr val="lt1"/>
              </a:solidFill>
            </a:endParaRPr>
          </a:p>
        </p:txBody>
      </p:sp>
      <p:sp>
        <p:nvSpPr>
          <p:cNvPr id="104" name="Google Shape;104;p21"/>
          <p:cNvSpPr txBox="1"/>
          <p:nvPr>
            <p:ph idx="1" type="subTitle"/>
          </p:nvPr>
        </p:nvSpPr>
        <p:spPr>
          <a:xfrm>
            <a:off x="734656" y="4153704"/>
            <a:ext cx="3920400" cy="45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solidFill>
                  <a:schemeClr val="lt1"/>
                </a:solidFill>
              </a:rPr>
              <a:t>Dual-Tone Foundation Matching Algorithm</a:t>
            </a:r>
            <a:endParaRPr>
              <a:solidFill>
                <a:schemeClr val="lt1"/>
              </a:solidFill>
            </a:endParaRPr>
          </a:p>
        </p:txBody>
      </p:sp>
      <p:sp>
        <p:nvSpPr>
          <p:cNvPr id="105" name="Google Shape;105;p21"/>
          <p:cNvSpPr txBox="1"/>
          <p:nvPr>
            <p:ph idx="2" type="subTitle"/>
          </p:nvPr>
        </p:nvSpPr>
        <p:spPr>
          <a:xfrm>
            <a:off x="6065150" y="4211400"/>
            <a:ext cx="3017100" cy="1185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Dillanie Sumanthiran, </a:t>
            </a:r>
            <a:endParaRPr/>
          </a:p>
          <a:p>
            <a:pPr indent="0" lvl="0" marL="0" rtl="0" algn="l">
              <a:spcBef>
                <a:spcPts val="0"/>
              </a:spcBef>
              <a:spcAft>
                <a:spcPts val="0"/>
              </a:spcAft>
              <a:buClr>
                <a:schemeClr val="dk1"/>
              </a:buClr>
              <a:buSzPts val="1100"/>
              <a:buFont typeface="Arial"/>
              <a:buNone/>
            </a:pPr>
            <a:r>
              <a:rPr lang="en"/>
              <a:t>Harshini Donepudi, Kimia Naeiji, Priyanshi Gupta</a:t>
            </a:r>
            <a:endParaRPr/>
          </a:p>
          <a:p>
            <a:pPr indent="0" lvl="0" marL="0" rtl="0" algn="r">
              <a:spcBef>
                <a:spcPts val="0"/>
              </a:spcBef>
              <a:spcAft>
                <a:spcPts val="0"/>
              </a:spcAft>
              <a:buClr>
                <a:schemeClr val="dk1"/>
              </a:buClr>
              <a:buSzPts val="1100"/>
              <a:buFont typeface="Arial"/>
              <a:buNone/>
            </a:pPr>
            <a:r>
              <a:t/>
            </a:r>
            <a:endParaRPr/>
          </a:p>
        </p:txBody>
      </p:sp>
      <p:sp>
        <p:nvSpPr>
          <p:cNvPr id="106" name="Google Shape;106;p21"/>
          <p:cNvSpPr/>
          <p:nvPr/>
        </p:nvSpPr>
        <p:spPr>
          <a:xfrm>
            <a:off x="512050" y="3041500"/>
            <a:ext cx="661800" cy="6618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1"/>
          <p:cNvSpPr txBox="1"/>
          <p:nvPr>
            <p:ph idx="2" type="subTitle"/>
          </p:nvPr>
        </p:nvSpPr>
        <p:spPr>
          <a:xfrm>
            <a:off x="65875" y="100725"/>
            <a:ext cx="10870200" cy="1185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700"/>
              <a:t>   </a:t>
            </a:r>
            <a:r>
              <a:rPr lang="en" sz="1700"/>
              <a:t>05/02</a:t>
            </a:r>
            <a:r>
              <a:rPr lang="en" sz="1700"/>
              <a:t>     </a:t>
            </a:r>
            <a:r>
              <a:rPr lang="en"/>
              <a:t>                                                                                                                                                                     </a:t>
            </a:r>
            <a:r>
              <a:rPr lang="en" sz="1600"/>
              <a:t>Team 2</a:t>
            </a:r>
            <a:endParaRPr sz="1600"/>
          </a:p>
          <a:p>
            <a:pPr indent="0" lvl="0" marL="0" rtl="0" algn="l">
              <a:spcBef>
                <a:spcPts val="0"/>
              </a:spcBef>
              <a:spcAft>
                <a:spcPts val="0"/>
              </a:spcAft>
              <a:buClr>
                <a:schemeClr val="dk1"/>
              </a:buClr>
              <a:buSzPts val="1100"/>
              <a:buFont typeface="Arial"/>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0"/>
          <p:cNvSpPr/>
          <p:nvPr/>
        </p:nvSpPr>
        <p:spPr>
          <a:xfrm>
            <a:off x="6898325" y="1251050"/>
            <a:ext cx="2050200" cy="800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8" name="Google Shape;178;p30"/>
          <p:cNvSpPr txBox="1"/>
          <p:nvPr>
            <p:ph type="title"/>
          </p:nvPr>
        </p:nvSpPr>
        <p:spPr>
          <a:xfrm>
            <a:off x="112900" y="264000"/>
            <a:ext cx="6353400" cy="139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rgbClr val="000000"/>
              </a:buClr>
              <a:buSzPts val="990"/>
              <a:buFont typeface="Arial"/>
              <a:buNone/>
            </a:pPr>
            <a:r>
              <a:rPr lang="en" sz="2900"/>
              <a:t>Monk Skin Tone Examples - Google AI</a:t>
            </a:r>
            <a:endParaRPr sz="2900"/>
          </a:p>
        </p:txBody>
      </p:sp>
      <p:sp>
        <p:nvSpPr>
          <p:cNvPr id="179" name="Google Shape;179;p30"/>
          <p:cNvSpPr txBox="1"/>
          <p:nvPr/>
        </p:nvSpPr>
        <p:spPr>
          <a:xfrm>
            <a:off x="112900" y="1587472"/>
            <a:ext cx="4732500" cy="800100"/>
          </a:xfrm>
          <a:prstGeom prst="rect">
            <a:avLst/>
          </a:prstGeom>
          <a:noFill/>
          <a:ln>
            <a:noFill/>
          </a:ln>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Clr>
                <a:schemeClr val="dk2"/>
              </a:buClr>
              <a:buSzPts val="1400"/>
              <a:buFont typeface="Georgia"/>
              <a:buChar char="●"/>
            </a:pPr>
            <a:r>
              <a:rPr lang="en">
                <a:solidFill>
                  <a:schemeClr val="dk2"/>
                </a:solidFill>
                <a:latin typeface="Georgia"/>
                <a:ea typeface="Georgia"/>
                <a:cs typeface="Georgia"/>
                <a:sym typeface="Georgia"/>
              </a:rPr>
              <a:t>Source:</a:t>
            </a:r>
            <a:r>
              <a:rPr lang="en" u="sng">
                <a:solidFill>
                  <a:schemeClr val="dk2"/>
                </a:solidFill>
                <a:latin typeface="Georgia"/>
                <a:ea typeface="Georgia"/>
                <a:cs typeface="Georgia"/>
                <a:sym typeface="Georgia"/>
                <a:hlinkClick r:id="rId3">
                  <a:extLst>
                    <a:ext uri="{A12FA001-AC4F-418D-AE19-62706E023703}">
                      <ahyp:hlinkClr val="tx"/>
                    </a:ext>
                  </a:extLst>
                </a:hlinkClick>
              </a:rPr>
              <a:t> Google AI</a:t>
            </a:r>
            <a:endParaRPr>
              <a:solidFill>
                <a:schemeClr val="dk2"/>
              </a:solidFill>
              <a:latin typeface="Georgia"/>
              <a:ea typeface="Georgia"/>
              <a:cs typeface="Georgia"/>
              <a:sym typeface="Georgia"/>
            </a:endParaRPr>
          </a:p>
          <a:p>
            <a:pPr indent="-317500" lvl="0" marL="457200" rtl="0" algn="just">
              <a:lnSpc>
                <a:spcPct val="115000"/>
              </a:lnSpc>
              <a:spcBef>
                <a:spcPts val="0"/>
              </a:spcBef>
              <a:spcAft>
                <a:spcPts val="0"/>
              </a:spcAft>
              <a:buClr>
                <a:schemeClr val="dk2"/>
              </a:buClr>
              <a:buSzPts val="1400"/>
              <a:buFont typeface="Georgia"/>
              <a:buChar char="●"/>
            </a:pPr>
            <a:r>
              <a:rPr lang="en">
                <a:solidFill>
                  <a:schemeClr val="dk2"/>
                </a:solidFill>
                <a:latin typeface="Georgia"/>
                <a:ea typeface="Georgia"/>
                <a:cs typeface="Georgia"/>
                <a:sym typeface="Georgia"/>
              </a:rPr>
              <a:t>Purpose: Support equity in computer vision with accurate skin tone classification.</a:t>
            </a:r>
            <a:endParaRPr>
              <a:solidFill>
                <a:schemeClr val="dk2"/>
              </a:solidFill>
              <a:latin typeface="Georgia"/>
              <a:ea typeface="Georgia"/>
              <a:cs typeface="Georgia"/>
              <a:sym typeface="Georgia"/>
            </a:endParaRPr>
          </a:p>
          <a:p>
            <a:pPr indent="-317500" lvl="0" marL="457200" rtl="0" algn="just">
              <a:lnSpc>
                <a:spcPct val="115000"/>
              </a:lnSpc>
              <a:spcBef>
                <a:spcPts val="0"/>
              </a:spcBef>
              <a:spcAft>
                <a:spcPts val="0"/>
              </a:spcAft>
              <a:buClr>
                <a:schemeClr val="dk2"/>
              </a:buClr>
              <a:buSzPts val="1400"/>
              <a:buFont typeface="Georgia"/>
              <a:buChar char="●"/>
            </a:pPr>
            <a:r>
              <a:rPr lang="en">
                <a:solidFill>
                  <a:schemeClr val="dk2"/>
                </a:solidFill>
                <a:latin typeface="Georgia"/>
                <a:ea typeface="Georgia"/>
                <a:cs typeface="Georgia"/>
                <a:sym typeface="Georgia"/>
              </a:rPr>
              <a:t>Data: Images of 19 individuals with 1570 files total, with accurate representation of skin tones across the Monk Skin Tone Scale, description of lighting, pose, mask and file type information in csv</a:t>
            </a:r>
            <a:endParaRPr>
              <a:solidFill>
                <a:schemeClr val="dk2"/>
              </a:solidFill>
              <a:latin typeface="Georgia"/>
              <a:ea typeface="Georgia"/>
              <a:cs typeface="Georgia"/>
              <a:sym typeface="Georgia"/>
            </a:endParaRPr>
          </a:p>
          <a:p>
            <a:pPr indent="-317500" lvl="0" marL="457200" rtl="0" algn="just">
              <a:lnSpc>
                <a:spcPct val="115000"/>
              </a:lnSpc>
              <a:spcBef>
                <a:spcPts val="0"/>
              </a:spcBef>
              <a:spcAft>
                <a:spcPts val="0"/>
              </a:spcAft>
              <a:buClr>
                <a:schemeClr val="dk2"/>
              </a:buClr>
              <a:buSzPts val="1400"/>
              <a:buFont typeface="Georgia"/>
              <a:buChar char="●"/>
            </a:pPr>
            <a:r>
              <a:rPr lang="en">
                <a:solidFill>
                  <a:schemeClr val="dk2"/>
                </a:solidFill>
                <a:latin typeface="Georgia"/>
                <a:ea typeface="Georgia"/>
                <a:cs typeface="Georgia"/>
                <a:sym typeface="Georgia"/>
              </a:rPr>
              <a:t>Use: Skin tone classification and equity measurement.</a:t>
            </a:r>
            <a:endParaRPr>
              <a:solidFill>
                <a:schemeClr val="dk2"/>
              </a:solidFill>
              <a:latin typeface="Georgia"/>
              <a:ea typeface="Georgia"/>
              <a:cs typeface="Georgia"/>
              <a:sym typeface="Georgia"/>
            </a:endParaRPr>
          </a:p>
        </p:txBody>
      </p:sp>
      <p:pic>
        <p:nvPicPr>
          <p:cNvPr id="180" name="Google Shape;180;p30"/>
          <p:cNvPicPr preferRelativeResize="0"/>
          <p:nvPr/>
        </p:nvPicPr>
        <p:blipFill>
          <a:blip r:embed="rId4">
            <a:alphaModFix/>
          </a:blip>
          <a:stretch>
            <a:fillRect/>
          </a:stretch>
        </p:blipFill>
        <p:spPr>
          <a:xfrm>
            <a:off x="5076225" y="1839775"/>
            <a:ext cx="3741951" cy="20767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1"/>
          <p:cNvSpPr/>
          <p:nvPr/>
        </p:nvSpPr>
        <p:spPr>
          <a:xfrm>
            <a:off x="6898325" y="1251050"/>
            <a:ext cx="2050200" cy="800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6" name="Google Shape;186;p31"/>
          <p:cNvSpPr txBox="1"/>
          <p:nvPr>
            <p:ph type="title"/>
          </p:nvPr>
        </p:nvSpPr>
        <p:spPr>
          <a:xfrm>
            <a:off x="112900" y="264000"/>
            <a:ext cx="6353400" cy="139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900"/>
              <a:t>Key Objectives for Utilizing these Datasets</a:t>
            </a:r>
            <a:endParaRPr sz="2900"/>
          </a:p>
        </p:txBody>
      </p:sp>
      <p:sp>
        <p:nvSpPr>
          <p:cNvPr id="187" name="Google Shape;187;p31"/>
          <p:cNvSpPr txBox="1"/>
          <p:nvPr/>
        </p:nvSpPr>
        <p:spPr>
          <a:xfrm>
            <a:off x="244600" y="1615075"/>
            <a:ext cx="4503900" cy="2121300"/>
          </a:xfrm>
          <a:prstGeom prst="rect">
            <a:avLst/>
          </a:prstGeom>
          <a:noFill/>
          <a:ln>
            <a:noFill/>
          </a:ln>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chemeClr val="dk2"/>
              </a:buClr>
              <a:buSzPts val="1200"/>
              <a:buFont typeface="Georgia"/>
              <a:buChar char="●"/>
            </a:pPr>
            <a:r>
              <a:rPr lang="en" sz="1200" u="sng">
                <a:solidFill>
                  <a:schemeClr val="dk2"/>
                </a:solidFill>
                <a:highlight>
                  <a:srgbClr val="FFFFFF"/>
                </a:highlight>
                <a:latin typeface="Georgia"/>
                <a:ea typeface="Georgia"/>
                <a:cs typeface="Georgia"/>
                <a:sym typeface="Georgia"/>
              </a:rPr>
              <a:t>Makeup Shades Dataset</a:t>
            </a:r>
            <a:r>
              <a:rPr lang="en" sz="1200">
                <a:solidFill>
                  <a:schemeClr val="dk2"/>
                </a:solidFill>
                <a:highlight>
                  <a:srgbClr val="FFFFFF"/>
                </a:highlight>
                <a:latin typeface="Georgia"/>
                <a:ea typeface="Georgia"/>
                <a:cs typeface="Georgia"/>
                <a:sym typeface="Georgia"/>
              </a:rPr>
              <a:t>: Utilized for algorithm training and bias detection, emphasizing shade inclusivity across demographics.</a:t>
            </a:r>
            <a:endParaRPr sz="1200">
              <a:solidFill>
                <a:schemeClr val="dk2"/>
              </a:solidFill>
              <a:highlight>
                <a:srgbClr val="FFFFFF"/>
              </a:highlight>
              <a:latin typeface="Georgia"/>
              <a:ea typeface="Georgia"/>
              <a:cs typeface="Georgia"/>
              <a:sym typeface="Georgia"/>
            </a:endParaRPr>
          </a:p>
          <a:p>
            <a:pPr indent="-304800" lvl="0" marL="457200" rtl="0" algn="just">
              <a:lnSpc>
                <a:spcPct val="115000"/>
              </a:lnSpc>
              <a:spcBef>
                <a:spcPts val="0"/>
              </a:spcBef>
              <a:spcAft>
                <a:spcPts val="0"/>
              </a:spcAft>
              <a:buClr>
                <a:schemeClr val="dk2"/>
              </a:buClr>
              <a:buSzPts val="1200"/>
              <a:buFont typeface="Georgia"/>
              <a:buChar char="●"/>
            </a:pPr>
            <a:r>
              <a:rPr lang="en" sz="1200" u="sng">
                <a:solidFill>
                  <a:schemeClr val="dk2"/>
                </a:solidFill>
                <a:highlight>
                  <a:srgbClr val="FFFFFF"/>
                </a:highlight>
                <a:latin typeface="Georgia"/>
                <a:ea typeface="Georgia"/>
                <a:cs typeface="Georgia"/>
                <a:sym typeface="Georgia"/>
              </a:rPr>
              <a:t>Monk Skin Tone Examples</a:t>
            </a:r>
            <a:r>
              <a:rPr lang="en" sz="1200">
                <a:solidFill>
                  <a:schemeClr val="dk2"/>
                </a:solidFill>
                <a:highlight>
                  <a:srgbClr val="FFFFFF"/>
                </a:highlight>
                <a:latin typeface="Georgia"/>
                <a:ea typeface="Georgia"/>
                <a:cs typeface="Georgia"/>
                <a:sym typeface="Georgia"/>
              </a:rPr>
              <a:t>: Applied for Skin Tone Classification and Equity Measurement in Computer Vision, for fairer representation.</a:t>
            </a:r>
            <a:endParaRPr sz="1200" u="sng">
              <a:solidFill>
                <a:schemeClr val="dk2"/>
              </a:solidFill>
              <a:latin typeface="Georgia"/>
              <a:ea typeface="Georgia"/>
              <a:cs typeface="Georgia"/>
              <a:sym typeface="Georgia"/>
            </a:endParaRPr>
          </a:p>
          <a:p>
            <a:pPr indent="-304800" lvl="0" marL="457200" rtl="0" algn="just">
              <a:lnSpc>
                <a:spcPct val="115000"/>
              </a:lnSpc>
              <a:spcBef>
                <a:spcPts val="0"/>
              </a:spcBef>
              <a:spcAft>
                <a:spcPts val="0"/>
              </a:spcAft>
              <a:buClr>
                <a:schemeClr val="dk2"/>
              </a:buClr>
              <a:buSzPts val="1200"/>
              <a:buFont typeface="Georgia"/>
              <a:buChar char="●"/>
            </a:pPr>
            <a:r>
              <a:rPr lang="en" sz="1200">
                <a:solidFill>
                  <a:schemeClr val="dk2"/>
                </a:solidFill>
                <a:latin typeface="Georgia"/>
                <a:ea typeface="Georgia"/>
                <a:cs typeface="Georgia"/>
                <a:sym typeface="Georgia"/>
              </a:rPr>
              <a:t>Aim to create fairer and more unbiased skin shade detection algorithms that cater to a globally and ethnically diverse consumer base.</a:t>
            </a:r>
            <a:endParaRPr sz="1200">
              <a:solidFill>
                <a:schemeClr val="dk2"/>
              </a:solidFill>
              <a:latin typeface="Georgia"/>
              <a:ea typeface="Georgia"/>
              <a:cs typeface="Georgia"/>
              <a:sym typeface="Georgia"/>
            </a:endParaRPr>
          </a:p>
          <a:p>
            <a:pPr indent="-304800" lvl="0" marL="457200" rtl="0" algn="just">
              <a:lnSpc>
                <a:spcPct val="115000"/>
              </a:lnSpc>
              <a:spcBef>
                <a:spcPts val="0"/>
              </a:spcBef>
              <a:spcAft>
                <a:spcPts val="0"/>
              </a:spcAft>
              <a:buClr>
                <a:schemeClr val="dk2"/>
              </a:buClr>
              <a:buSzPts val="1200"/>
              <a:buFont typeface="Georgia"/>
              <a:buChar char="●"/>
            </a:pPr>
            <a:r>
              <a:rPr lang="en" sz="1200">
                <a:solidFill>
                  <a:schemeClr val="dk2"/>
                </a:solidFill>
                <a:latin typeface="Georgia"/>
                <a:ea typeface="Georgia"/>
                <a:cs typeface="Georgia"/>
                <a:sym typeface="Georgia"/>
              </a:rPr>
              <a:t>These datasets help enhance the accessibility of cosmetics matching a broad spectrum of skin tones, reducing feelings of exclusion and promoting inclusivity and belonging.</a:t>
            </a:r>
            <a:endParaRPr sz="1200">
              <a:solidFill>
                <a:schemeClr val="dk2"/>
              </a:solidFill>
              <a:latin typeface="Georgia"/>
              <a:ea typeface="Georgia"/>
              <a:cs typeface="Georgia"/>
              <a:sym typeface="Georgia"/>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2"/>
              </a:solidFill>
              <a:latin typeface="Georgia"/>
              <a:ea typeface="Georgia"/>
              <a:cs typeface="Georgia"/>
              <a:sym typeface="Georgia"/>
            </a:endParaRPr>
          </a:p>
          <a:p>
            <a:pPr indent="0" lvl="0" marL="457200" rtl="0" algn="just">
              <a:spcBef>
                <a:spcPts val="0"/>
              </a:spcBef>
              <a:spcAft>
                <a:spcPts val="0"/>
              </a:spcAft>
              <a:buNone/>
            </a:pPr>
            <a:r>
              <a:t/>
            </a:r>
            <a:endParaRPr sz="1200">
              <a:solidFill>
                <a:schemeClr val="dk2"/>
              </a:solidFill>
              <a:latin typeface="Georgia"/>
              <a:ea typeface="Georgia"/>
              <a:cs typeface="Georgia"/>
              <a:sym typeface="Georgia"/>
            </a:endParaRPr>
          </a:p>
        </p:txBody>
      </p:sp>
      <p:pic>
        <p:nvPicPr>
          <p:cNvPr id="188" name="Google Shape;188;p31"/>
          <p:cNvPicPr preferRelativeResize="0"/>
          <p:nvPr/>
        </p:nvPicPr>
        <p:blipFill>
          <a:blip r:embed="rId3">
            <a:alphaModFix/>
          </a:blip>
          <a:stretch>
            <a:fillRect/>
          </a:stretch>
        </p:blipFill>
        <p:spPr>
          <a:xfrm>
            <a:off x="5121975" y="1912700"/>
            <a:ext cx="3917999" cy="2038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2"/>
          <p:cNvSpPr/>
          <p:nvPr/>
        </p:nvSpPr>
        <p:spPr>
          <a:xfrm>
            <a:off x="6898325" y="1251050"/>
            <a:ext cx="2050200" cy="800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4" name="Google Shape;194;p32"/>
          <p:cNvSpPr txBox="1"/>
          <p:nvPr>
            <p:ph type="title"/>
          </p:nvPr>
        </p:nvSpPr>
        <p:spPr>
          <a:xfrm>
            <a:off x="112900" y="264000"/>
            <a:ext cx="6353400" cy="139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900"/>
              <a:t>Understanding the Makeup Shades Dataset - I</a:t>
            </a:r>
            <a:endParaRPr sz="2900"/>
          </a:p>
        </p:txBody>
      </p:sp>
      <p:sp>
        <p:nvSpPr>
          <p:cNvPr id="195" name="Google Shape;195;p32"/>
          <p:cNvSpPr txBox="1"/>
          <p:nvPr/>
        </p:nvSpPr>
        <p:spPr>
          <a:xfrm>
            <a:off x="112900" y="1573525"/>
            <a:ext cx="4732500" cy="2121300"/>
          </a:xfrm>
          <a:prstGeom prst="rect">
            <a:avLst/>
          </a:prstGeom>
          <a:noFill/>
          <a:ln>
            <a:noFill/>
          </a:ln>
        </p:spPr>
        <p:txBody>
          <a:bodyPr anchorCtr="0" anchor="t" bIns="91425" lIns="91425" spcFirstLastPara="1" rIns="91425" wrap="square" tIns="91425">
            <a:noAutofit/>
          </a:bodyPr>
          <a:lstStyle/>
          <a:p>
            <a:pPr indent="0" lvl="0" marL="457200" rtl="0" algn="just">
              <a:spcBef>
                <a:spcPts val="0"/>
              </a:spcBef>
              <a:spcAft>
                <a:spcPts val="0"/>
              </a:spcAft>
              <a:buNone/>
            </a:pPr>
            <a:r>
              <a:t/>
            </a:r>
            <a:endParaRPr>
              <a:solidFill>
                <a:schemeClr val="dk2"/>
              </a:solidFill>
              <a:latin typeface="Georgia"/>
              <a:ea typeface="Georgia"/>
              <a:cs typeface="Georgia"/>
              <a:sym typeface="Georgia"/>
            </a:endParaRPr>
          </a:p>
        </p:txBody>
      </p:sp>
      <p:pic>
        <p:nvPicPr>
          <p:cNvPr id="196" name="Google Shape;196;p32"/>
          <p:cNvPicPr preferRelativeResize="0"/>
          <p:nvPr/>
        </p:nvPicPr>
        <p:blipFill>
          <a:blip r:embed="rId3">
            <a:alphaModFix/>
          </a:blip>
          <a:stretch>
            <a:fillRect/>
          </a:stretch>
        </p:blipFill>
        <p:spPr>
          <a:xfrm>
            <a:off x="4216025" y="2186706"/>
            <a:ext cx="4732501" cy="1374844"/>
          </a:xfrm>
          <a:prstGeom prst="rect">
            <a:avLst/>
          </a:prstGeom>
          <a:noFill/>
          <a:ln>
            <a:noFill/>
          </a:ln>
        </p:spPr>
      </p:pic>
      <p:sp>
        <p:nvSpPr>
          <p:cNvPr id="197" name="Google Shape;197;p32"/>
          <p:cNvSpPr txBox="1"/>
          <p:nvPr/>
        </p:nvSpPr>
        <p:spPr>
          <a:xfrm>
            <a:off x="253500" y="1497275"/>
            <a:ext cx="3787800" cy="2876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200" u="sng">
                <a:solidFill>
                  <a:schemeClr val="dk2"/>
                </a:solidFill>
                <a:latin typeface="Georgia"/>
                <a:ea typeface="Georgia"/>
                <a:cs typeface="Georgia"/>
                <a:sym typeface="Georgia"/>
              </a:rPr>
              <a:t>Sensitive Features Considered</a:t>
            </a:r>
            <a:r>
              <a:rPr lang="en" sz="1200">
                <a:solidFill>
                  <a:schemeClr val="dk2"/>
                </a:solidFill>
                <a:latin typeface="Georgia"/>
                <a:ea typeface="Georgia"/>
                <a:cs typeface="Georgia"/>
                <a:sym typeface="Georgia"/>
              </a:rPr>
              <a:t>: </a:t>
            </a:r>
            <a:br>
              <a:rPr lang="en" sz="1200">
                <a:solidFill>
                  <a:schemeClr val="dk2"/>
                </a:solidFill>
                <a:latin typeface="Georgia"/>
                <a:ea typeface="Georgia"/>
                <a:cs typeface="Georgia"/>
                <a:sym typeface="Georgia"/>
              </a:rPr>
            </a:br>
            <a:r>
              <a:rPr lang="en" sz="1200">
                <a:solidFill>
                  <a:schemeClr val="dk2"/>
                </a:solidFill>
                <a:latin typeface="Georgia"/>
                <a:ea typeface="Georgia"/>
                <a:cs typeface="Georgia"/>
                <a:sym typeface="Georgia"/>
              </a:rPr>
              <a:t>Hexadecimal color code (hex), hue (H), saturation (S), value (V), lightness (L), and group (group) are analyzed.</a:t>
            </a:r>
            <a:br>
              <a:rPr lang="en" sz="1200">
                <a:solidFill>
                  <a:schemeClr val="dk2"/>
                </a:solidFill>
                <a:latin typeface="Georgia"/>
                <a:ea typeface="Georgia"/>
                <a:cs typeface="Georgia"/>
                <a:sym typeface="Georgia"/>
              </a:rPr>
            </a:br>
            <a:endParaRPr sz="1200">
              <a:solidFill>
                <a:schemeClr val="dk2"/>
              </a:solidFill>
              <a:latin typeface="Georgia"/>
              <a:ea typeface="Georgia"/>
              <a:cs typeface="Georgia"/>
              <a:sym typeface="Georgia"/>
            </a:endParaRPr>
          </a:p>
          <a:p>
            <a:pPr indent="0" lvl="0" marL="0" rtl="0" algn="just">
              <a:spcBef>
                <a:spcPts val="0"/>
              </a:spcBef>
              <a:spcAft>
                <a:spcPts val="0"/>
              </a:spcAft>
              <a:buClr>
                <a:schemeClr val="dk1"/>
              </a:buClr>
              <a:buSzPts val="1100"/>
              <a:buFont typeface="Arial"/>
              <a:buNone/>
            </a:pPr>
            <a:r>
              <a:rPr lang="en" sz="1200" u="sng">
                <a:solidFill>
                  <a:schemeClr val="dk2"/>
                </a:solidFill>
                <a:latin typeface="Georgia"/>
                <a:ea typeface="Georgia"/>
                <a:cs typeface="Georgia"/>
                <a:sym typeface="Georgia"/>
              </a:rPr>
              <a:t>Impact on Makeup Shade Perception</a:t>
            </a:r>
            <a:r>
              <a:rPr lang="en" sz="1200">
                <a:solidFill>
                  <a:schemeClr val="dk2"/>
                </a:solidFill>
                <a:latin typeface="Georgia"/>
                <a:ea typeface="Georgia"/>
                <a:cs typeface="Georgia"/>
                <a:sym typeface="Georgia"/>
              </a:rPr>
              <a:t>: </a:t>
            </a:r>
            <a:br>
              <a:rPr lang="en" sz="1200">
                <a:solidFill>
                  <a:schemeClr val="dk2"/>
                </a:solidFill>
                <a:latin typeface="Georgia"/>
                <a:ea typeface="Georgia"/>
                <a:cs typeface="Georgia"/>
                <a:sym typeface="Georgia"/>
              </a:rPr>
            </a:br>
            <a:r>
              <a:rPr lang="en" sz="1200">
                <a:solidFill>
                  <a:schemeClr val="dk2"/>
                </a:solidFill>
                <a:latin typeface="Georgia"/>
                <a:ea typeface="Georgia"/>
                <a:cs typeface="Georgia"/>
                <a:sym typeface="Georgia"/>
              </a:rPr>
              <a:t>Hex codes influence shade appearance, while H, S, V,L affect color perception and suitability.</a:t>
            </a:r>
            <a:br>
              <a:rPr lang="en" sz="1200">
                <a:solidFill>
                  <a:schemeClr val="dk2"/>
                </a:solidFill>
                <a:latin typeface="Georgia"/>
                <a:ea typeface="Georgia"/>
                <a:cs typeface="Georgia"/>
                <a:sym typeface="Georgia"/>
              </a:rPr>
            </a:br>
            <a:endParaRPr sz="1200">
              <a:solidFill>
                <a:schemeClr val="dk2"/>
              </a:solidFill>
              <a:latin typeface="Georgia"/>
              <a:ea typeface="Georgia"/>
              <a:cs typeface="Georgia"/>
              <a:sym typeface="Georgia"/>
            </a:endParaRPr>
          </a:p>
          <a:p>
            <a:pPr indent="0" lvl="0" marL="0" rtl="0" algn="just">
              <a:spcBef>
                <a:spcPts val="0"/>
              </a:spcBef>
              <a:spcAft>
                <a:spcPts val="0"/>
              </a:spcAft>
              <a:buClr>
                <a:schemeClr val="dk1"/>
              </a:buClr>
              <a:buSzPts val="1100"/>
              <a:buFont typeface="Arial"/>
              <a:buNone/>
            </a:pPr>
            <a:r>
              <a:rPr lang="en" sz="1200" u="sng">
                <a:solidFill>
                  <a:schemeClr val="dk2"/>
                </a:solidFill>
                <a:latin typeface="Georgia"/>
                <a:ea typeface="Georgia"/>
                <a:cs typeface="Georgia"/>
                <a:sym typeface="Georgia"/>
              </a:rPr>
              <a:t>Inclusivity Implications</a:t>
            </a:r>
            <a:r>
              <a:rPr lang="en" sz="1200">
                <a:solidFill>
                  <a:schemeClr val="dk2"/>
                </a:solidFill>
                <a:latin typeface="Georgia"/>
                <a:ea typeface="Georgia"/>
                <a:cs typeface="Georgia"/>
                <a:sym typeface="Georgia"/>
              </a:rPr>
              <a:t>: </a:t>
            </a:r>
            <a:br>
              <a:rPr lang="en" sz="1200">
                <a:solidFill>
                  <a:schemeClr val="dk2"/>
                </a:solidFill>
                <a:latin typeface="Georgia"/>
                <a:ea typeface="Georgia"/>
                <a:cs typeface="Georgia"/>
                <a:sym typeface="Georgia"/>
              </a:rPr>
            </a:br>
            <a:r>
              <a:rPr lang="en" sz="1200">
                <a:solidFill>
                  <a:schemeClr val="dk2"/>
                </a:solidFill>
                <a:latin typeface="Georgia"/>
                <a:ea typeface="Georgia"/>
                <a:cs typeface="Georgia"/>
                <a:sym typeface="Georgia"/>
              </a:rPr>
              <a:t>Variations in these features impact makeup shade match and inclusivity across diverse demographics.</a:t>
            </a:r>
            <a:br>
              <a:rPr lang="en" sz="1200">
                <a:solidFill>
                  <a:schemeClr val="dk2"/>
                </a:solidFill>
                <a:latin typeface="Georgia"/>
                <a:ea typeface="Georgia"/>
                <a:cs typeface="Georgia"/>
                <a:sym typeface="Georgia"/>
              </a:rPr>
            </a:br>
            <a:endParaRPr sz="1200">
              <a:solidFill>
                <a:schemeClr val="dk2"/>
              </a:solidFill>
              <a:latin typeface="Georgia"/>
              <a:ea typeface="Georgia"/>
              <a:cs typeface="Georgia"/>
              <a:sym typeface="Georgia"/>
            </a:endParaRPr>
          </a:p>
          <a:p>
            <a:pPr indent="0" lvl="0" marL="0" rtl="0" algn="just">
              <a:spcBef>
                <a:spcPts val="0"/>
              </a:spcBef>
              <a:spcAft>
                <a:spcPts val="0"/>
              </a:spcAft>
              <a:buClr>
                <a:schemeClr val="dk1"/>
              </a:buClr>
              <a:buSzPts val="1100"/>
              <a:buFont typeface="Arial"/>
              <a:buNone/>
            </a:pPr>
            <a:r>
              <a:rPr lang="en" sz="1200" u="sng">
                <a:solidFill>
                  <a:schemeClr val="dk2"/>
                </a:solidFill>
                <a:latin typeface="Georgia"/>
                <a:ea typeface="Georgia"/>
                <a:cs typeface="Georgia"/>
                <a:sym typeface="Georgia"/>
              </a:rPr>
              <a:t>Bias in Shade Grouping</a:t>
            </a:r>
            <a:r>
              <a:rPr lang="en" sz="1200">
                <a:solidFill>
                  <a:schemeClr val="dk2"/>
                </a:solidFill>
                <a:latin typeface="Georgia"/>
                <a:ea typeface="Georgia"/>
                <a:cs typeface="Georgia"/>
                <a:sym typeface="Georgia"/>
              </a:rPr>
              <a:t>: </a:t>
            </a:r>
            <a:br>
              <a:rPr lang="en" sz="1200">
                <a:solidFill>
                  <a:schemeClr val="dk2"/>
                </a:solidFill>
                <a:latin typeface="Georgia"/>
                <a:ea typeface="Georgia"/>
                <a:cs typeface="Georgia"/>
                <a:sym typeface="Georgia"/>
              </a:rPr>
            </a:br>
            <a:r>
              <a:rPr lang="en" sz="1200">
                <a:solidFill>
                  <a:schemeClr val="dk2"/>
                </a:solidFill>
                <a:latin typeface="Georgia"/>
                <a:ea typeface="Georgia"/>
                <a:cs typeface="Georgia"/>
                <a:sym typeface="Georgia"/>
              </a:rPr>
              <a:t>Grouping by brand, country, or recommendations reflects biases and preferences, affecting shade availability and suitability for different groups.</a:t>
            </a:r>
            <a:endParaRPr sz="1200">
              <a:solidFill>
                <a:schemeClr val="dk2"/>
              </a:solidFill>
              <a:latin typeface="Georgia"/>
              <a:ea typeface="Georgia"/>
              <a:cs typeface="Georgia"/>
              <a:sym typeface="Georgia"/>
            </a:endParaRPr>
          </a:p>
          <a:p>
            <a:pPr indent="0" lvl="0" marL="0" rtl="0" algn="just">
              <a:spcBef>
                <a:spcPts val="0"/>
              </a:spcBef>
              <a:spcAft>
                <a:spcPts val="0"/>
              </a:spcAft>
              <a:buClr>
                <a:schemeClr val="dk1"/>
              </a:buClr>
              <a:buSzPts val="1100"/>
              <a:buFont typeface="Arial"/>
              <a:buNone/>
            </a:pPr>
            <a:r>
              <a:t/>
            </a:r>
            <a:endParaRPr sz="1200">
              <a:solidFill>
                <a:schemeClr val="dk2"/>
              </a:solidFill>
              <a:latin typeface="Georgia"/>
              <a:ea typeface="Georgia"/>
              <a:cs typeface="Georgia"/>
              <a:sym typeface="Georgia"/>
            </a:endParaRPr>
          </a:p>
          <a:p>
            <a:pPr indent="0" lvl="0" marL="0" rtl="0" algn="just">
              <a:spcBef>
                <a:spcPts val="0"/>
              </a:spcBef>
              <a:spcAft>
                <a:spcPts val="0"/>
              </a:spcAft>
              <a:buNone/>
            </a:pPr>
            <a:r>
              <a:t/>
            </a:r>
            <a:endParaRPr sz="1200">
              <a:solidFill>
                <a:schemeClr val="dk2"/>
              </a:solidFill>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p:nvPr/>
        </p:nvSpPr>
        <p:spPr>
          <a:xfrm>
            <a:off x="6898325" y="1251050"/>
            <a:ext cx="2050200" cy="800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3" name="Google Shape;203;p33"/>
          <p:cNvSpPr txBox="1"/>
          <p:nvPr>
            <p:ph type="title"/>
          </p:nvPr>
        </p:nvSpPr>
        <p:spPr>
          <a:xfrm>
            <a:off x="112900" y="264000"/>
            <a:ext cx="6353400" cy="139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900"/>
              <a:t>Understanding the Makeup Shades Dataset - II</a:t>
            </a:r>
            <a:endParaRPr sz="2900"/>
          </a:p>
        </p:txBody>
      </p:sp>
      <p:sp>
        <p:nvSpPr>
          <p:cNvPr id="204" name="Google Shape;204;p33"/>
          <p:cNvSpPr txBox="1"/>
          <p:nvPr/>
        </p:nvSpPr>
        <p:spPr>
          <a:xfrm>
            <a:off x="112900" y="1573525"/>
            <a:ext cx="4732500" cy="2121300"/>
          </a:xfrm>
          <a:prstGeom prst="rect">
            <a:avLst/>
          </a:prstGeom>
          <a:noFill/>
          <a:ln>
            <a:noFill/>
          </a:ln>
        </p:spPr>
        <p:txBody>
          <a:bodyPr anchorCtr="0" anchor="t" bIns="91425" lIns="91425" spcFirstLastPara="1" rIns="91425" wrap="square" tIns="91425">
            <a:noAutofit/>
          </a:bodyPr>
          <a:lstStyle/>
          <a:p>
            <a:pPr indent="0" lvl="0" marL="457200" rtl="0" algn="just">
              <a:spcBef>
                <a:spcPts val="0"/>
              </a:spcBef>
              <a:spcAft>
                <a:spcPts val="0"/>
              </a:spcAft>
              <a:buNone/>
            </a:pPr>
            <a:r>
              <a:t/>
            </a:r>
            <a:endParaRPr>
              <a:solidFill>
                <a:schemeClr val="dk2"/>
              </a:solidFill>
              <a:latin typeface="Georgia"/>
              <a:ea typeface="Georgia"/>
              <a:cs typeface="Georgia"/>
              <a:sym typeface="Georgia"/>
            </a:endParaRPr>
          </a:p>
        </p:txBody>
      </p:sp>
      <p:pic>
        <p:nvPicPr>
          <p:cNvPr id="205" name="Google Shape;205;p33"/>
          <p:cNvPicPr preferRelativeResize="0"/>
          <p:nvPr/>
        </p:nvPicPr>
        <p:blipFill>
          <a:blip r:embed="rId3">
            <a:alphaModFix/>
          </a:blip>
          <a:stretch>
            <a:fillRect/>
          </a:stretch>
        </p:blipFill>
        <p:spPr>
          <a:xfrm>
            <a:off x="4306225" y="1588200"/>
            <a:ext cx="4837775" cy="2716524"/>
          </a:xfrm>
          <a:prstGeom prst="rect">
            <a:avLst/>
          </a:prstGeom>
          <a:noFill/>
          <a:ln>
            <a:noFill/>
          </a:ln>
        </p:spPr>
      </p:pic>
      <p:sp>
        <p:nvSpPr>
          <p:cNvPr id="206" name="Google Shape;206;p33"/>
          <p:cNvSpPr txBox="1"/>
          <p:nvPr/>
        </p:nvSpPr>
        <p:spPr>
          <a:xfrm>
            <a:off x="0" y="1573525"/>
            <a:ext cx="4256100" cy="9081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2"/>
              </a:buClr>
              <a:buSzPts val="1200"/>
              <a:buFont typeface="Georgia"/>
              <a:buChar char="●"/>
            </a:pPr>
            <a:r>
              <a:rPr lang="en" sz="1200" u="sng">
                <a:solidFill>
                  <a:schemeClr val="dk2"/>
                </a:solidFill>
                <a:highlight>
                  <a:srgbClr val="FFFFFF"/>
                </a:highlight>
                <a:latin typeface="Georgia"/>
                <a:ea typeface="Georgia"/>
                <a:cs typeface="Georgia"/>
                <a:sym typeface="Georgia"/>
              </a:rPr>
              <a:t>Outcome variable stats</a:t>
            </a:r>
            <a:r>
              <a:rPr lang="en" sz="1200">
                <a:solidFill>
                  <a:schemeClr val="dk2"/>
                </a:solidFill>
                <a:highlight>
                  <a:srgbClr val="FFFFFF"/>
                </a:highlight>
                <a:latin typeface="Georgia"/>
                <a:ea typeface="Georgia"/>
                <a:cs typeface="Georgia"/>
                <a:sym typeface="Georgia"/>
              </a:rPr>
              <a:t> detail the average color properties and variability.</a:t>
            </a:r>
            <a:endParaRPr sz="1200">
              <a:solidFill>
                <a:schemeClr val="dk2"/>
              </a:solidFill>
              <a:highlight>
                <a:srgbClr val="FFFFFF"/>
              </a:highlight>
              <a:latin typeface="Georgia"/>
              <a:ea typeface="Georgia"/>
              <a:cs typeface="Georgia"/>
              <a:sym typeface="Georgia"/>
            </a:endParaRPr>
          </a:p>
          <a:p>
            <a:pPr indent="-304800" lvl="0" marL="457200" rtl="0" algn="l">
              <a:lnSpc>
                <a:spcPct val="115000"/>
              </a:lnSpc>
              <a:spcBef>
                <a:spcPts val="1000"/>
              </a:spcBef>
              <a:spcAft>
                <a:spcPts val="0"/>
              </a:spcAft>
              <a:buClr>
                <a:schemeClr val="dk2"/>
              </a:buClr>
              <a:buSzPts val="1200"/>
              <a:buFont typeface="Georgia"/>
              <a:buChar char="●"/>
            </a:pPr>
            <a:r>
              <a:rPr lang="en" sz="1200">
                <a:solidFill>
                  <a:schemeClr val="dk2"/>
                </a:solidFill>
                <a:highlight>
                  <a:srgbClr val="FFFFFF"/>
                </a:highlight>
                <a:latin typeface="Georgia"/>
                <a:ea typeface="Georgia"/>
                <a:cs typeface="Georgia"/>
                <a:sym typeface="Georgia"/>
              </a:rPr>
              <a:t>Analyzing within </a:t>
            </a:r>
            <a:r>
              <a:rPr lang="en" sz="1200" u="sng">
                <a:solidFill>
                  <a:schemeClr val="dk2"/>
                </a:solidFill>
                <a:highlight>
                  <a:srgbClr val="FFFFFF"/>
                </a:highlight>
                <a:latin typeface="Georgia"/>
                <a:ea typeface="Georgia"/>
                <a:cs typeface="Georgia"/>
                <a:sym typeface="Georgia"/>
              </a:rPr>
              <a:t>Sensitive Attribute Subgroups </a:t>
            </a:r>
            <a:r>
              <a:rPr lang="en" sz="1200">
                <a:solidFill>
                  <a:schemeClr val="dk2"/>
                </a:solidFill>
                <a:highlight>
                  <a:srgbClr val="FFFFFF"/>
                </a:highlight>
                <a:latin typeface="Georgia"/>
                <a:ea typeface="Georgia"/>
                <a:cs typeface="Georgia"/>
                <a:sym typeface="Georgia"/>
              </a:rPr>
              <a:t>reveals patterns and disparities in makeup shade offerings across demographics and brands.</a:t>
            </a:r>
            <a:endParaRPr sz="1200">
              <a:solidFill>
                <a:schemeClr val="dk2"/>
              </a:solidFill>
              <a:highlight>
                <a:srgbClr val="FFFFFF"/>
              </a:highlight>
              <a:latin typeface="Georgia"/>
              <a:ea typeface="Georgia"/>
              <a:cs typeface="Georgia"/>
              <a:sym typeface="Georgia"/>
            </a:endParaRPr>
          </a:p>
          <a:p>
            <a:pPr indent="-304800" lvl="0" marL="457200" rtl="0" algn="l">
              <a:lnSpc>
                <a:spcPct val="115000"/>
              </a:lnSpc>
              <a:spcBef>
                <a:spcPts val="1000"/>
              </a:spcBef>
              <a:spcAft>
                <a:spcPts val="0"/>
              </a:spcAft>
              <a:buClr>
                <a:schemeClr val="dk2"/>
              </a:buClr>
              <a:buSzPts val="1200"/>
              <a:buFont typeface="Georgia"/>
              <a:buChar char="●"/>
            </a:pPr>
            <a:r>
              <a:rPr lang="en" sz="1200">
                <a:solidFill>
                  <a:schemeClr val="dk2"/>
                </a:solidFill>
                <a:highlight>
                  <a:srgbClr val="FFFFFF"/>
                </a:highlight>
                <a:latin typeface="Georgia"/>
                <a:ea typeface="Georgia"/>
                <a:cs typeface="Georgia"/>
                <a:sym typeface="Georgia"/>
              </a:rPr>
              <a:t>Eg. BIPOC-recommended brands show broader hue range and lower median lightness, indicating better representation of darker skin tones.</a:t>
            </a:r>
            <a:endParaRPr sz="1200">
              <a:solidFill>
                <a:schemeClr val="dk2"/>
              </a:solidFill>
              <a:highlight>
                <a:srgbClr val="FFFFFF"/>
              </a:highlight>
              <a:latin typeface="Georgia"/>
              <a:ea typeface="Georgia"/>
              <a:cs typeface="Georgia"/>
              <a:sym typeface="Georgia"/>
            </a:endParaRPr>
          </a:p>
          <a:p>
            <a:pPr indent="-304800" lvl="0" marL="457200" rtl="0" algn="l">
              <a:lnSpc>
                <a:spcPct val="115000"/>
              </a:lnSpc>
              <a:spcBef>
                <a:spcPts val="1000"/>
              </a:spcBef>
              <a:spcAft>
                <a:spcPts val="0"/>
              </a:spcAft>
              <a:buClr>
                <a:schemeClr val="dk2"/>
              </a:buClr>
              <a:buSzPts val="1200"/>
              <a:buFont typeface="Georgia"/>
              <a:buChar char="●"/>
            </a:pPr>
            <a:r>
              <a:rPr lang="en" sz="1200">
                <a:solidFill>
                  <a:schemeClr val="dk2"/>
                </a:solidFill>
                <a:highlight>
                  <a:srgbClr val="FFFFFF"/>
                </a:highlight>
                <a:latin typeface="Georgia"/>
                <a:ea typeface="Georgia"/>
                <a:cs typeface="Georgia"/>
                <a:sym typeface="Georgia"/>
              </a:rPr>
              <a:t>Eg. Regional best sellers focus more on lighter shades, reflected in higher median lightness values.</a:t>
            </a:r>
            <a:endParaRPr sz="1200">
              <a:solidFill>
                <a:schemeClr val="dk2"/>
              </a:solidFill>
              <a:highlight>
                <a:srgbClr val="FFFFFF"/>
              </a:highlight>
              <a:latin typeface="Georgia"/>
              <a:ea typeface="Georgia"/>
              <a:cs typeface="Georgia"/>
              <a:sym typeface="Georgia"/>
            </a:endParaRPr>
          </a:p>
          <a:p>
            <a:pPr indent="-304800" lvl="0" marL="457200" rtl="0" algn="l">
              <a:lnSpc>
                <a:spcPct val="115000"/>
              </a:lnSpc>
              <a:spcBef>
                <a:spcPts val="1000"/>
              </a:spcBef>
              <a:spcAft>
                <a:spcPts val="0"/>
              </a:spcAft>
              <a:buClr>
                <a:schemeClr val="dk2"/>
              </a:buClr>
              <a:buSzPts val="1200"/>
              <a:buFont typeface="Georgia"/>
              <a:buChar char="●"/>
            </a:pPr>
            <a:r>
              <a:rPr lang="en" sz="1200">
                <a:solidFill>
                  <a:schemeClr val="dk2"/>
                </a:solidFill>
                <a:highlight>
                  <a:srgbClr val="FFFFFF"/>
                </a:highlight>
                <a:latin typeface="Georgia"/>
                <a:ea typeface="Georgia"/>
                <a:cs typeface="Georgia"/>
                <a:sym typeface="Georgia"/>
              </a:rPr>
              <a:t>Illuminates biases in makeup shade availability, enhancing inclusivity in the beauty industry.</a:t>
            </a:r>
            <a:endParaRPr sz="1200">
              <a:solidFill>
                <a:schemeClr val="dk2"/>
              </a:solidFill>
              <a:highlight>
                <a:srgbClr val="FFFFFF"/>
              </a:highlight>
              <a:latin typeface="Georgia"/>
              <a:ea typeface="Georgia"/>
              <a:cs typeface="Georgia"/>
              <a:sym typeface="Georgia"/>
            </a:endParaRPr>
          </a:p>
          <a:p>
            <a:pPr indent="0" lvl="0" marL="457200" rtl="0" algn="l">
              <a:spcBef>
                <a:spcPts val="1000"/>
              </a:spcBef>
              <a:spcAft>
                <a:spcPts val="0"/>
              </a:spcAft>
              <a:buNone/>
            </a:pPr>
            <a:r>
              <a:t/>
            </a:r>
            <a:endParaRPr sz="1200">
              <a:solidFill>
                <a:schemeClr val="dk2"/>
              </a:solidFill>
              <a:latin typeface="Georgia"/>
              <a:ea typeface="Georgia"/>
              <a:cs typeface="Georgia"/>
              <a:sym typeface="Georgi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4"/>
          <p:cNvSpPr/>
          <p:nvPr/>
        </p:nvSpPr>
        <p:spPr>
          <a:xfrm>
            <a:off x="6898325" y="1251050"/>
            <a:ext cx="2050200" cy="800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2" name="Google Shape;212;p34"/>
          <p:cNvSpPr txBox="1"/>
          <p:nvPr>
            <p:ph type="title"/>
          </p:nvPr>
        </p:nvSpPr>
        <p:spPr>
          <a:xfrm>
            <a:off x="112900" y="264000"/>
            <a:ext cx="6353400" cy="139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900"/>
              <a:t>Understanding the Monk Skin Tone Dataset </a:t>
            </a:r>
            <a:endParaRPr sz="2900"/>
          </a:p>
        </p:txBody>
      </p:sp>
      <p:pic>
        <p:nvPicPr>
          <p:cNvPr id="213" name="Google Shape;213;p34"/>
          <p:cNvPicPr preferRelativeResize="0"/>
          <p:nvPr/>
        </p:nvPicPr>
        <p:blipFill>
          <a:blip r:embed="rId3">
            <a:alphaModFix/>
          </a:blip>
          <a:stretch>
            <a:fillRect/>
          </a:stretch>
        </p:blipFill>
        <p:spPr>
          <a:xfrm>
            <a:off x="187175" y="1343369"/>
            <a:ext cx="3846133" cy="800100"/>
          </a:xfrm>
          <a:prstGeom prst="rect">
            <a:avLst/>
          </a:prstGeom>
          <a:noFill/>
          <a:ln>
            <a:noFill/>
          </a:ln>
        </p:spPr>
      </p:pic>
      <p:pic>
        <p:nvPicPr>
          <p:cNvPr id="214" name="Google Shape;214;p34"/>
          <p:cNvPicPr preferRelativeResize="0"/>
          <p:nvPr/>
        </p:nvPicPr>
        <p:blipFill>
          <a:blip r:embed="rId4">
            <a:alphaModFix/>
          </a:blip>
          <a:stretch>
            <a:fillRect/>
          </a:stretch>
        </p:blipFill>
        <p:spPr>
          <a:xfrm>
            <a:off x="279175" y="2211300"/>
            <a:ext cx="3754127" cy="2765951"/>
          </a:xfrm>
          <a:prstGeom prst="rect">
            <a:avLst/>
          </a:prstGeom>
          <a:noFill/>
          <a:ln>
            <a:noFill/>
          </a:ln>
        </p:spPr>
      </p:pic>
      <p:sp>
        <p:nvSpPr>
          <p:cNvPr id="215" name="Google Shape;215;p34"/>
          <p:cNvSpPr txBox="1"/>
          <p:nvPr/>
        </p:nvSpPr>
        <p:spPr>
          <a:xfrm>
            <a:off x="4495750" y="1452075"/>
            <a:ext cx="4262400" cy="11922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2"/>
              </a:buClr>
              <a:buSzPts val="1200"/>
              <a:buFont typeface="Georgia"/>
              <a:buChar char="●"/>
            </a:pPr>
            <a:r>
              <a:rPr lang="en" sz="1200" u="sng">
                <a:solidFill>
                  <a:schemeClr val="dk2"/>
                </a:solidFill>
                <a:highlight>
                  <a:srgbClr val="FFFFFF"/>
                </a:highlight>
                <a:latin typeface="Georgia"/>
                <a:ea typeface="Georgia"/>
                <a:cs typeface="Georgia"/>
                <a:sym typeface="Georgia"/>
              </a:rPr>
              <a:t>Distribution of Images by Subject:</a:t>
            </a:r>
            <a:endParaRPr sz="1200" u="sng">
              <a:solidFill>
                <a:schemeClr val="dk2"/>
              </a:solidFill>
              <a:highlight>
                <a:srgbClr val="FFFFFF"/>
              </a:highlight>
              <a:latin typeface="Georgia"/>
              <a:ea typeface="Georgia"/>
              <a:cs typeface="Georgia"/>
              <a:sym typeface="Georgia"/>
            </a:endParaRPr>
          </a:p>
          <a:p>
            <a:pPr indent="-304800" lvl="1" marL="914400" rtl="0" algn="l">
              <a:lnSpc>
                <a:spcPct val="115000"/>
              </a:lnSpc>
              <a:spcBef>
                <a:spcPts val="0"/>
              </a:spcBef>
              <a:spcAft>
                <a:spcPts val="0"/>
              </a:spcAft>
              <a:buClr>
                <a:schemeClr val="dk2"/>
              </a:buClr>
              <a:buSzPts val="1200"/>
              <a:buFont typeface="Georgia"/>
              <a:buChar char="○"/>
            </a:pPr>
            <a:r>
              <a:rPr lang="en" sz="1200">
                <a:solidFill>
                  <a:schemeClr val="dk2"/>
                </a:solidFill>
                <a:highlight>
                  <a:srgbClr val="FFFFFF"/>
                </a:highlight>
                <a:latin typeface="Georgia"/>
                <a:ea typeface="Georgia"/>
                <a:cs typeface="Georgia"/>
                <a:sym typeface="Georgia"/>
              </a:rPr>
              <a:t>Reveals varying numbers of images per subject in the dataset.</a:t>
            </a:r>
            <a:endParaRPr sz="1200">
              <a:solidFill>
                <a:schemeClr val="dk2"/>
              </a:solidFill>
              <a:highlight>
                <a:srgbClr val="FFFFFF"/>
              </a:highlight>
              <a:latin typeface="Georgia"/>
              <a:ea typeface="Georgia"/>
              <a:cs typeface="Georgia"/>
              <a:sym typeface="Georgia"/>
            </a:endParaRPr>
          </a:p>
          <a:p>
            <a:pPr indent="-304800" lvl="0" marL="457200" rtl="0" algn="l">
              <a:lnSpc>
                <a:spcPct val="115000"/>
              </a:lnSpc>
              <a:spcBef>
                <a:spcPts val="0"/>
              </a:spcBef>
              <a:spcAft>
                <a:spcPts val="0"/>
              </a:spcAft>
              <a:buClr>
                <a:schemeClr val="dk2"/>
              </a:buClr>
              <a:buSzPts val="1200"/>
              <a:buFont typeface="Georgia"/>
              <a:buChar char="●"/>
            </a:pPr>
            <a:r>
              <a:rPr lang="en" sz="1200" u="sng">
                <a:solidFill>
                  <a:schemeClr val="dk2"/>
                </a:solidFill>
                <a:highlight>
                  <a:srgbClr val="FFFFFF"/>
                </a:highlight>
                <a:latin typeface="Georgia"/>
                <a:ea typeface="Georgia"/>
                <a:cs typeface="Georgia"/>
                <a:sym typeface="Georgia"/>
              </a:rPr>
              <a:t>Observations:</a:t>
            </a:r>
            <a:endParaRPr sz="1200" u="sng">
              <a:solidFill>
                <a:schemeClr val="dk2"/>
              </a:solidFill>
              <a:highlight>
                <a:srgbClr val="FFFFFF"/>
              </a:highlight>
              <a:latin typeface="Georgia"/>
              <a:ea typeface="Georgia"/>
              <a:cs typeface="Georgia"/>
              <a:sym typeface="Georgia"/>
            </a:endParaRPr>
          </a:p>
          <a:p>
            <a:pPr indent="-304800" lvl="1" marL="914400" rtl="0" algn="l">
              <a:lnSpc>
                <a:spcPct val="115000"/>
              </a:lnSpc>
              <a:spcBef>
                <a:spcPts val="0"/>
              </a:spcBef>
              <a:spcAft>
                <a:spcPts val="0"/>
              </a:spcAft>
              <a:buClr>
                <a:schemeClr val="dk2"/>
              </a:buClr>
              <a:buSzPts val="1200"/>
              <a:buFont typeface="Georgia"/>
              <a:buChar char="○"/>
            </a:pPr>
            <a:r>
              <a:rPr lang="en" sz="1200">
                <a:solidFill>
                  <a:schemeClr val="dk2"/>
                </a:solidFill>
                <a:highlight>
                  <a:srgbClr val="FFFFFF"/>
                </a:highlight>
                <a:latin typeface="Georgia"/>
                <a:ea typeface="Georgia"/>
                <a:cs typeface="Georgia"/>
                <a:sym typeface="Georgia"/>
              </a:rPr>
              <a:t>Subject 12, with very dark skin shade, has the highest number of images.</a:t>
            </a:r>
            <a:endParaRPr sz="1200">
              <a:solidFill>
                <a:schemeClr val="dk2"/>
              </a:solidFill>
              <a:highlight>
                <a:srgbClr val="FFFFFF"/>
              </a:highlight>
              <a:latin typeface="Georgia"/>
              <a:ea typeface="Georgia"/>
              <a:cs typeface="Georgia"/>
              <a:sym typeface="Georgia"/>
            </a:endParaRPr>
          </a:p>
          <a:p>
            <a:pPr indent="-304800" lvl="1" marL="914400" rtl="0" algn="l">
              <a:lnSpc>
                <a:spcPct val="115000"/>
              </a:lnSpc>
              <a:spcBef>
                <a:spcPts val="0"/>
              </a:spcBef>
              <a:spcAft>
                <a:spcPts val="0"/>
              </a:spcAft>
              <a:buClr>
                <a:schemeClr val="dk2"/>
              </a:buClr>
              <a:buSzPts val="1200"/>
              <a:buFont typeface="Georgia"/>
              <a:buChar char="○"/>
            </a:pPr>
            <a:r>
              <a:rPr lang="en" sz="1200">
                <a:solidFill>
                  <a:schemeClr val="dk2"/>
                </a:solidFill>
                <a:highlight>
                  <a:srgbClr val="FFFFFF"/>
                </a:highlight>
                <a:latin typeface="Georgia"/>
                <a:ea typeface="Georgia"/>
                <a:cs typeface="Georgia"/>
                <a:sym typeface="Georgia"/>
              </a:rPr>
              <a:t>Subject 15, with lighter skin color, has the fewest images.</a:t>
            </a:r>
            <a:endParaRPr sz="1200">
              <a:solidFill>
                <a:schemeClr val="dk2"/>
              </a:solidFill>
              <a:highlight>
                <a:srgbClr val="FFFFFF"/>
              </a:highlight>
              <a:latin typeface="Georgia"/>
              <a:ea typeface="Georgia"/>
              <a:cs typeface="Georgia"/>
              <a:sym typeface="Georgia"/>
            </a:endParaRPr>
          </a:p>
          <a:p>
            <a:pPr indent="-304800" lvl="0" marL="457200" rtl="0" algn="l">
              <a:lnSpc>
                <a:spcPct val="115000"/>
              </a:lnSpc>
              <a:spcBef>
                <a:spcPts val="0"/>
              </a:spcBef>
              <a:spcAft>
                <a:spcPts val="0"/>
              </a:spcAft>
              <a:buClr>
                <a:schemeClr val="dk2"/>
              </a:buClr>
              <a:buSzPts val="1200"/>
              <a:buFont typeface="Georgia"/>
              <a:buChar char="●"/>
            </a:pPr>
            <a:r>
              <a:rPr lang="en" sz="1200" u="sng">
                <a:solidFill>
                  <a:schemeClr val="dk2"/>
                </a:solidFill>
                <a:highlight>
                  <a:srgbClr val="FFFFFF"/>
                </a:highlight>
                <a:latin typeface="Georgia"/>
                <a:ea typeface="Georgia"/>
                <a:cs typeface="Georgia"/>
                <a:sym typeface="Georgia"/>
              </a:rPr>
              <a:t>Hypothesis:</a:t>
            </a:r>
            <a:endParaRPr sz="1200" u="sng">
              <a:solidFill>
                <a:schemeClr val="dk2"/>
              </a:solidFill>
              <a:highlight>
                <a:srgbClr val="FFFFFF"/>
              </a:highlight>
              <a:latin typeface="Georgia"/>
              <a:ea typeface="Georgia"/>
              <a:cs typeface="Georgia"/>
              <a:sym typeface="Georgia"/>
            </a:endParaRPr>
          </a:p>
          <a:p>
            <a:pPr indent="-304800" lvl="1" marL="914400" rtl="0" algn="l">
              <a:lnSpc>
                <a:spcPct val="115000"/>
              </a:lnSpc>
              <a:spcBef>
                <a:spcPts val="0"/>
              </a:spcBef>
              <a:spcAft>
                <a:spcPts val="0"/>
              </a:spcAft>
              <a:buClr>
                <a:schemeClr val="dk2"/>
              </a:buClr>
              <a:buSzPts val="1200"/>
              <a:buFont typeface="Georgia"/>
              <a:buChar char="○"/>
            </a:pPr>
            <a:r>
              <a:rPr lang="en" sz="1200">
                <a:solidFill>
                  <a:schemeClr val="dk2"/>
                </a:solidFill>
                <a:highlight>
                  <a:srgbClr val="FFFFFF"/>
                </a:highlight>
                <a:latin typeface="Georgia"/>
                <a:ea typeface="Georgia"/>
                <a:cs typeface="Georgia"/>
                <a:sym typeface="Georgia"/>
              </a:rPr>
              <a:t>Dataset bias towards darker skin tones may contribute to more comprehensive training data.</a:t>
            </a:r>
            <a:endParaRPr sz="1200">
              <a:solidFill>
                <a:schemeClr val="dk2"/>
              </a:solidFill>
              <a:highlight>
                <a:srgbClr val="FFFFFF"/>
              </a:highlight>
              <a:latin typeface="Georgia"/>
              <a:ea typeface="Georgia"/>
              <a:cs typeface="Georgia"/>
              <a:sym typeface="Georgia"/>
            </a:endParaRPr>
          </a:p>
          <a:p>
            <a:pPr indent="-304800" lvl="1" marL="914400" rtl="0" algn="l">
              <a:lnSpc>
                <a:spcPct val="115000"/>
              </a:lnSpc>
              <a:spcBef>
                <a:spcPts val="0"/>
              </a:spcBef>
              <a:spcAft>
                <a:spcPts val="0"/>
              </a:spcAft>
              <a:buClr>
                <a:schemeClr val="dk2"/>
              </a:buClr>
              <a:buSzPts val="1200"/>
              <a:buFont typeface="Georgia"/>
              <a:buChar char="○"/>
            </a:pPr>
            <a:r>
              <a:rPr lang="en" sz="1200">
                <a:solidFill>
                  <a:schemeClr val="dk2"/>
                </a:solidFill>
                <a:highlight>
                  <a:srgbClr val="FFFFFF"/>
                </a:highlight>
                <a:latin typeface="Georgia"/>
                <a:ea typeface="Georgia"/>
                <a:cs typeface="Georgia"/>
                <a:sym typeface="Georgia"/>
              </a:rPr>
              <a:t>Expectation that models trained on this data will exhibit greater fairness and accuracy across skin tones.</a:t>
            </a:r>
            <a:endParaRPr sz="1200">
              <a:solidFill>
                <a:schemeClr val="dk2"/>
              </a:solidFill>
              <a:highlight>
                <a:srgbClr val="FFFFFF"/>
              </a:highlight>
              <a:latin typeface="Georgia"/>
              <a:ea typeface="Georgia"/>
              <a:cs typeface="Georgia"/>
              <a:sym typeface="Georgia"/>
            </a:endParaRPr>
          </a:p>
          <a:p>
            <a:pPr indent="0" lvl="0" marL="0" rtl="0" algn="l">
              <a:spcBef>
                <a:spcPts val="1200"/>
              </a:spcBef>
              <a:spcAft>
                <a:spcPts val="0"/>
              </a:spcAft>
              <a:buNone/>
            </a:pPr>
            <a:r>
              <a:t/>
            </a:r>
            <a:endParaRPr sz="1200">
              <a:solidFill>
                <a:schemeClr val="dk2"/>
              </a:solidFill>
              <a:latin typeface="Georgia"/>
              <a:ea typeface="Georgia"/>
              <a:cs typeface="Georgia"/>
              <a:sym typeface="Georgi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5"/>
          <p:cNvSpPr/>
          <p:nvPr/>
        </p:nvSpPr>
        <p:spPr>
          <a:xfrm>
            <a:off x="6898325" y="1251050"/>
            <a:ext cx="2050200" cy="800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1" name="Google Shape;221;p35"/>
          <p:cNvSpPr txBox="1"/>
          <p:nvPr>
            <p:ph type="title"/>
          </p:nvPr>
        </p:nvSpPr>
        <p:spPr>
          <a:xfrm>
            <a:off x="112900" y="264000"/>
            <a:ext cx="6353400" cy="139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900"/>
              <a:t>Understanding the Monk Skin Tone Dataset - Data Cleaning</a:t>
            </a:r>
            <a:endParaRPr sz="2900"/>
          </a:p>
        </p:txBody>
      </p:sp>
      <p:sp>
        <p:nvSpPr>
          <p:cNvPr id="222" name="Google Shape;222;p35"/>
          <p:cNvSpPr txBox="1"/>
          <p:nvPr/>
        </p:nvSpPr>
        <p:spPr>
          <a:xfrm>
            <a:off x="4502700" y="1722425"/>
            <a:ext cx="4262400" cy="1192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Georgia"/>
              <a:buChar char="●"/>
            </a:pPr>
            <a:r>
              <a:rPr lang="en" u="sng">
                <a:solidFill>
                  <a:schemeClr val="dk2"/>
                </a:solidFill>
                <a:latin typeface="Georgia"/>
                <a:ea typeface="Georgia"/>
                <a:cs typeface="Georgia"/>
                <a:sym typeface="Georgia"/>
              </a:rPr>
              <a:t>Removed File Types:</a:t>
            </a:r>
            <a:r>
              <a:rPr lang="en">
                <a:solidFill>
                  <a:schemeClr val="dk2"/>
                </a:solidFill>
                <a:latin typeface="Georgia"/>
                <a:ea typeface="Georgia"/>
                <a:cs typeface="Georgia"/>
                <a:sym typeface="Georgia"/>
              </a:rPr>
              <a:t> Dropped all .gif and .mp4 files, as they were incompatible with our computer vision algorithm.</a:t>
            </a:r>
            <a:endParaRPr>
              <a:solidFill>
                <a:schemeClr val="dk2"/>
              </a:solidFill>
              <a:latin typeface="Georgia"/>
              <a:ea typeface="Georgia"/>
              <a:cs typeface="Georgia"/>
              <a:sym typeface="Georgia"/>
            </a:endParaRPr>
          </a:p>
          <a:p>
            <a:pPr indent="-317500" lvl="0" marL="457200" rtl="0" algn="l">
              <a:lnSpc>
                <a:spcPct val="115000"/>
              </a:lnSpc>
              <a:spcBef>
                <a:spcPts val="0"/>
              </a:spcBef>
              <a:spcAft>
                <a:spcPts val="0"/>
              </a:spcAft>
              <a:buClr>
                <a:schemeClr val="dk2"/>
              </a:buClr>
              <a:buSzPts val="1400"/>
              <a:buFont typeface="Georgia"/>
              <a:buChar char="●"/>
            </a:pPr>
            <a:r>
              <a:rPr lang="en" u="sng">
                <a:solidFill>
                  <a:schemeClr val="dk2"/>
                </a:solidFill>
                <a:latin typeface="Georgia"/>
                <a:ea typeface="Georgia"/>
                <a:cs typeface="Georgia"/>
                <a:sym typeface="Georgia"/>
              </a:rPr>
              <a:t>Excluded Images with Poor Conditions:</a:t>
            </a:r>
            <a:endParaRPr u="sng">
              <a:solidFill>
                <a:schemeClr val="dk2"/>
              </a:solidFill>
              <a:latin typeface="Georgia"/>
              <a:ea typeface="Georgia"/>
              <a:cs typeface="Georgia"/>
              <a:sym typeface="Georgia"/>
            </a:endParaRPr>
          </a:p>
          <a:p>
            <a:pPr indent="-317500" lvl="1" marL="914400" rtl="0" algn="l">
              <a:lnSpc>
                <a:spcPct val="115000"/>
              </a:lnSpc>
              <a:spcBef>
                <a:spcPts val="0"/>
              </a:spcBef>
              <a:spcAft>
                <a:spcPts val="0"/>
              </a:spcAft>
              <a:buClr>
                <a:schemeClr val="dk2"/>
              </a:buClr>
              <a:buSzPts val="1400"/>
              <a:buFont typeface="Georgia"/>
              <a:buChar char="●"/>
            </a:pPr>
            <a:r>
              <a:rPr lang="en">
                <a:solidFill>
                  <a:schemeClr val="dk2"/>
                </a:solidFill>
                <a:latin typeface="Georgia"/>
                <a:ea typeface="Georgia"/>
                <a:cs typeface="Georgia"/>
                <a:sym typeface="Georgia"/>
              </a:rPr>
              <a:t>Poor Lighting: Removed to ensure accurate skin color detection.</a:t>
            </a:r>
            <a:endParaRPr>
              <a:solidFill>
                <a:schemeClr val="dk2"/>
              </a:solidFill>
              <a:latin typeface="Georgia"/>
              <a:ea typeface="Georgia"/>
              <a:cs typeface="Georgia"/>
              <a:sym typeface="Georgia"/>
            </a:endParaRPr>
          </a:p>
          <a:p>
            <a:pPr indent="-317500" lvl="1" marL="914400" rtl="0" algn="l">
              <a:lnSpc>
                <a:spcPct val="115000"/>
              </a:lnSpc>
              <a:spcBef>
                <a:spcPts val="0"/>
              </a:spcBef>
              <a:spcAft>
                <a:spcPts val="0"/>
              </a:spcAft>
              <a:buClr>
                <a:schemeClr val="dk2"/>
              </a:buClr>
              <a:buSzPts val="1400"/>
              <a:buFont typeface="Georgia"/>
              <a:buChar char="●"/>
            </a:pPr>
            <a:r>
              <a:rPr lang="en">
                <a:solidFill>
                  <a:schemeClr val="dk2"/>
                </a:solidFill>
                <a:latin typeface="Georgia"/>
                <a:ea typeface="Georgia"/>
                <a:cs typeface="Georgia"/>
                <a:sym typeface="Georgia"/>
              </a:rPr>
              <a:t>Masks and Obstructive Poses: Deleted images with masks or poses showing side ( initially tested to check if it works with algorithm, removed later) and bottom views, which hinder full-face visibility.</a:t>
            </a:r>
            <a:endParaRPr u="sng">
              <a:solidFill>
                <a:schemeClr val="dk2"/>
              </a:solidFill>
              <a:highlight>
                <a:srgbClr val="FFFFFF"/>
              </a:highlight>
              <a:latin typeface="Georgia"/>
              <a:ea typeface="Georgia"/>
              <a:cs typeface="Georgia"/>
              <a:sym typeface="Georgia"/>
            </a:endParaRPr>
          </a:p>
        </p:txBody>
      </p:sp>
      <p:pic>
        <p:nvPicPr>
          <p:cNvPr id="223" name="Google Shape;223;p35"/>
          <p:cNvPicPr preferRelativeResize="0"/>
          <p:nvPr/>
        </p:nvPicPr>
        <p:blipFill>
          <a:blip r:embed="rId3">
            <a:alphaModFix/>
          </a:blip>
          <a:stretch>
            <a:fillRect/>
          </a:stretch>
        </p:blipFill>
        <p:spPr>
          <a:xfrm>
            <a:off x="249450" y="1782775"/>
            <a:ext cx="4190950" cy="262097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6"/>
          <p:cNvSpPr txBox="1"/>
          <p:nvPr>
            <p:ph type="title"/>
          </p:nvPr>
        </p:nvSpPr>
        <p:spPr>
          <a:xfrm>
            <a:off x="4921675" y="871500"/>
            <a:ext cx="3509100" cy="32160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03</a:t>
            </a:r>
            <a:endParaRPr/>
          </a:p>
        </p:txBody>
      </p:sp>
      <p:sp>
        <p:nvSpPr>
          <p:cNvPr id="229" name="Google Shape;229;p36"/>
          <p:cNvSpPr txBox="1"/>
          <p:nvPr>
            <p:ph idx="1" type="subTitle"/>
          </p:nvPr>
        </p:nvSpPr>
        <p:spPr>
          <a:xfrm>
            <a:off x="333400" y="1212000"/>
            <a:ext cx="3982200" cy="2875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3800"/>
              <a:t>Methods</a:t>
            </a:r>
            <a:endParaRPr sz="3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7"/>
          <p:cNvSpPr txBox="1"/>
          <p:nvPr>
            <p:ph type="title"/>
          </p:nvPr>
        </p:nvSpPr>
        <p:spPr>
          <a:xfrm>
            <a:off x="712035" y="871500"/>
            <a:ext cx="3118500" cy="32160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01</a:t>
            </a:r>
            <a:endParaRPr/>
          </a:p>
        </p:txBody>
      </p:sp>
      <p:sp>
        <p:nvSpPr>
          <p:cNvPr id="235" name="Google Shape;235;p37"/>
          <p:cNvSpPr txBox="1"/>
          <p:nvPr>
            <p:ph idx="1" type="subTitle"/>
          </p:nvPr>
        </p:nvSpPr>
        <p:spPr>
          <a:xfrm>
            <a:off x="745575" y="2189675"/>
            <a:ext cx="3407700" cy="1307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Stage</a:t>
            </a:r>
            <a:endParaRPr/>
          </a:p>
        </p:txBody>
      </p:sp>
      <p:sp>
        <p:nvSpPr>
          <p:cNvPr id="236" name="Google Shape;236;p37"/>
          <p:cNvSpPr txBox="1"/>
          <p:nvPr>
            <p:ph idx="1" type="subTitle"/>
          </p:nvPr>
        </p:nvSpPr>
        <p:spPr>
          <a:xfrm>
            <a:off x="4675825" y="1471225"/>
            <a:ext cx="4336200" cy="2873100"/>
          </a:xfrm>
          <a:prstGeom prst="rect">
            <a:avLst/>
          </a:prstGeom>
        </p:spPr>
        <p:txBody>
          <a:bodyPr anchorCtr="0" anchor="t" bIns="91425" lIns="91425" spcFirstLastPara="1" rIns="91425" wrap="square" tIns="91425">
            <a:normAutofit fontScale="85000" lnSpcReduction="10000"/>
          </a:bodyPr>
          <a:lstStyle/>
          <a:p>
            <a:pPr indent="0" lvl="0" marL="0" rtl="0" algn="ctr">
              <a:spcBef>
                <a:spcPts val="0"/>
              </a:spcBef>
              <a:spcAft>
                <a:spcPts val="0"/>
              </a:spcAft>
              <a:buNone/>
            </a:pPr>
            <a:r>
              <a:rPr lang="en">
                <a:solidFill>
                  <a:schemeClr val="lt1"/>
                </a:solidFill>
              </a:rPr>
              <a:t>Create the Computer Vision-based skin-tone detection</a:t>
            </a:r>
            <a:endParaRPr>
              <a:solidFill>
                <a:schemeClr val="lt1"/>
              </a:solidFill>
            </a:endParaRPr>
          </a:p>
          <a:p>
            <a:pPr indent="0" lvl="0" marL="0" rtl="0" algn="l">
              <a:spcBef>
                <a:spcPts val="1200"/>
              </a:spcBef>
              <a:spcAft>
                <a:spcPts val="1200"/>
              </a:spcAft>
              <a:buNone/>
            </a:pPr>
            <a:r>
              <a:t/>
            </a:r>
            <a:endParaRPr>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8"/>
          <p:cNvSpPr txBox="1"/>
          <p:nvPr>
            <p:ph idx="4294967295" type="title"/>
          </p:nvPr>
        </p:nvSpPr>
        <p:spPr>
          <a:xfrm>
            <a:off x="227550" y="340300"/>
            <a:ext cx="6353400" cy="696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Prata"/>
                <a:ea typeface="Prata"/>
                <a:cs typeface="Prata"/>
                <a:sym typeface="Prata"/>
              </a:rPr>
              <a:t>Stage 1 </a:t>
            </a:r>
            <a:r>
              <a:rPr lang="en">
                <a:latin typeface="Prata"/>
                <a:ea typeface="Prata"/>
                <a:cs typeface="Prata"/>
                <a:sym typeface="Prata"/>
              </a:rPr>
              <a:t>Methodology: </a:t>
            </a:r>
            <a:endParaRPr>
              <a:latin typeface="Prata"/>
              <a:ea typeface="Prata"/>
              <a:cs typeface="Prata"/>
              <a:sym typeface="Prata"/>
            </a:endParaRPr>
          </a:p>
          <a:p>
            <a:pPr indent="0" lvl="0" marL="0" rtl="0" algn="l">
              <a:spcBef>
                <a:spcPts val="0"/>
              </a:spcBef>
              <a:spcAft>
                <a:spcPts val="0"/>
              </a:spcAft>
              <a:buNone/>
            </a:pPr>
            <a:r>
              <a:t/>
            </a:r>
            <a:endParaRPr>
              <a:latin typeface="Prata"/>
              <a:ea typeface="Prata"/>
              <a:cs typeface="Prata"/>
              <a:sym typeface="Prata"/>
            </a:endParaRPr>
          </a:p>
        </p:txBody>
      </p:sp>
      <p:sp>
        <p:nvSpPr>
          <p:cNvPr id="242" name="Google Shape;242;p38"/>
          <p:cNvSpPr txBox="1"/>
          <p:nvPr/>
        </p:nvSpPr>
        <p:spPr>
          <a:xfrm>
            <a:off x="227550" y="1706950"/>
            <a:ext cx="7322700" cy="2827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Georgia"/>
              <a:buAutoNum type="arabicPeriod"/>
            </a:pPr>
            <a:r>
              <a:rPr lang="en">
                <a:solidFill>
                  <a:schemeClr val="dk2"/>
                </a:solidFill>
                <a:latin typeface="Georgia"/>
                <a:ea typeface="Georgia"/>
                <a:cs typeface="Georgia"/>
                <a:sym typeface="Georgia"/>
              </a:rPr>
              <a:t>Portrait picture of person is taken in well lit lighting</a:t>
            </a:r>
            <a:endParaRPr>
              <a:solidFill>
                <a:schemeClr val="dk2"/>
              </a:solidFill>
              <a:latin typeface="Georgia"/>
              <a:ea typeface="Georgia"/>
              <a:cs typeface="Georgia"/>
              <a:sym typeface="Georgia"/>
            </a:endParaRPr>
          </a:p>
          <a:p>
            <a:pPr indent="0" lvl="0" marL="457200" rtl="0" algn="l">
              <a:spcBef>
                <a:spcPts val="0"/>
              </a:spcBef>
              <a:spcAft>
                <a:spcPts val="0"/>
              </a:spcAft>
              <a:buNone/>
            </a:pPr>
            <a:r>
              <a:t/>
            </a:r>
            <a:endParaRPr>
              <a:solidFill>
                <a:schemeClr val="dk2"/>
              </a:solidFill>
              <a:latin typeface="Georgia"/>
              <a:ea typeface="Georgia"/>
              <a:cs typeface="Georgia"/>
              <a:sym typeface="Georgia"/>
            </a:endParaRPr>
          </a:p>
          <a:p>
            <a:pPr indent="-317500" lvl="0" marL="457200" rtl="0" algn="l">
              <a:spcBef>
                <a:spcPts val="0"/>
              </a:spcBef>
              <a:spcAft>
                <a:spcPts val="0"/>
              </a:spcAft>
              <a:buClr>
                <a:schemeClr val="dk2"/>
              </a:buClr>
              <a:buSzPts val="1400"/>
              <a:buFont typeface="Georgia"/>
              <a:buAutoNum type="arabicPeriod"/>
            </a:pPr>
            <a:r>
              <a:rPr lang="en">
                <a:solidFill>
                  <a:schemeClr val="dk2"/>
                </a:solidFill>
                <a:latin typeface="Georgia"/>
                <a:ea typeface="Georgia"/>
                <a:cs typeface="Georgia"/>
                <a:sym typeface="Georgia"/>
              </a:rPr>
              <a:t>Skin Tone Detection Algorithms are analysed: </a:t>
            </a:r>
            <a:endParaRPr>
              <a:solidFill>
                <a:schemeClr val="dk2"/>
              </a:solidFill>
              <a:latin typeface="Georgia"/>
              <a:ea typeface="Georgia"/>
              <a:cs typeface="Georgia"/>
              <a:sym typeface="Georgia"/>
            </a:endParaRPr>
          </a:p>
          <a:p>
            <a:pPr indent="0" lvl="0" marL="457200" rtl="0" algn="l">
              <a:spcBef>
                <a:spcPts val="0"/>
              </a:spcBef>
              <a:spcAft>
                <a:spcPts val="0"/>
              </a:spcAft>
              <a:buNone/>
            </a:pPr>
            <a:r>
              <a:t/>
            </a:r>
            <a:endParaRPr>
              <a:solidFill>
                <a:schemeClr val="dk2"/>
              </a:solidFill>
              <a:latin typeface="Georgia"/>
              <a:ea typeface="Georgia"/>
              <a:cs typeface="Georgia"/>
              <a:sym typeface="Georgia"/>
            </a:endParaRPr>
          </a:p>
          <a:p>
            <a:pPr indent="-317500" lvl="0" marL="914400" rtl="0" algn="l">
              <a:spcBef>
                <a:spcPts val="0"/>
              </a:spcBef>
              <a:spcAft>
                <a:spcPts val="0"/>
              </a:spcAft>
              <a:buClr>
                <a:schemeClr val="dk2"/>
              </a:buClr>
              <a:buSzPts val="1400"/>
              <a:buFont typeface="Georgia"/>
              <a:buAutoNum type="arabicParenR"/>
            </a:pPr>
            <a:r>
              <a:rPr lang="en">
                <a:solidFill>
                  <a:schemeClr val="dk2"/>
                </a:solidFill>
                <a:latin typeface="Georgia"/>
                <a:ea typeface="Georgia"/>
                <a:cs typeface="Georgia"/>
                <a:sym typeface="Georgia"/>
              </a:rPr>
              <a:t>Cheek Patch Detection Skin Tone Algorithm</a:t>
            </a:r>
            <a:endParaRPr>
              <a:solidFill>
                <a:schemeClr val="dk2"/>
              </a:solidFill>
              <a:latin typeface="Georgia"/>
              <a:ea typeface="Georgia"/>
              <a:cs typeface="Georgia"/>
              <a:sym typeface="Georgia"/>
            </a:endParaRPr>
          </a:p>
          <a:p>
            <a:pPr indent="-317500" lvl="0" marL="914400" rtl="0" algn="l">
              <a:spcBef>
                <a:spcPts val="0"/>
              </a:spcBef>
              <a:spcAft>
                <a:spcPts val="0"/>
              </a:spcAft>
              <a:buClr>
                <a:schemeClr val="dk2"/>
              </a:buClr>
              <a:buSzPts val="1400"/>
              <a:buFont typeface="Georgia"/>
              <a:buAutoNum type="arabicParenR"/>
            </a:pPr>
            <a:r>
              <a:rPr lang="en">
                <a:solidFill>
                  <a:schemeClr val="dk2"/>
                </a:solidFill>
                <a:latin typeface="Georgia"/>
                <a:ea typeface="Georgia"/>
                <a:cs typeface="Georgia"/>
                <a:sym typeface="Georgia"/>
              </a:rPr>
              <a:t>Face Segmentation Mask Skin Tone Algorithm</a:t>
            </a:r>
            <a:endParaRPr>
              <a:solidFill>
                <a:schemeClr val="dk2"/>
              </a:solidFill>
              <a:latin typeface="Georgia"/>
              <a:ea typeface="Georgia"/>
              <a:cs typeface="Georgia"/>
              <a:sym typeface="Georgia"/>
            </a:endParaRPr>
          </a:p>
          <a:p>
            <a:pPr indent="0" lvl="0" marL="914400" rtl="0" algn="l">
              <a:spcBef>
                <a:spcPts val="0"/>
              </a:spcBef>
              <a:spcAft>
                <a:spcPts val="0"/>
              </a:spcAft>
              <a:buNone/>
            </a:pPr>
            <a:r>
              <a:t/>
            </a:r>
            <a:endParaRPr>
              <a:solidFill>
                <a:schemeClr val="dk2"/>
              </a:solidFill>
              <a:latin typeface="Georgia"/>
              <a:ea typeface="Georgia"/>
              <a:cs typeface="Georgia"/>
              <a:sym typeface="Georgia"/>
            </a:endParaRPr>
          </a:p>
          <a:p>
            <a:pPr indent="0" lvl="0" marL="0" rtl="0" algn="l">
              <a:spcBef>
                <a:spcPts val="0"/>
              </a:spcBef>
              <a:spcAft>
                <a:spcPts val="0"/>
              </a:spcAft>
              <a:buNone/>
            </a:pPr>
            <a:r>
              <a:rPr lang="en">
                <a:solidFill>
                  <a:schemeClr val="dk2"/>
                </a:solidFill>
                <a:latin typeface="Georgia"/>
                <a:ea typeface="Georgia"/>
                <a:cs typeface="Georgia"/>
                <a:sym typeface="Georgia"/>
              </a:rPr>
              <a:t>  3.      Detected Skin Tone is matched to closest shade in the Makeup shades dataset</a:t>
            </a:r>
            <a:endParaRPr>
              <a:solidFill>
                <a:schemeClr val="dk2"/>
              </a:solidFill>
              <a:latin typeface="Georgia"/>
              <a:ea typeface="Georgia"/>
              <a:cs typeface="Georgia"/>
              <a:sym typeface="Georgia"/>
            </a:endParaRPr>
          </a:p>
          <a:p>
            <a:pPr indent="457200" lvl="0" marL="0" rtl="0" algn="l">
              <a:spcBef>
                <a:spcPts val="0"/>
              </a:spcBef>
              <a:spcAft>
                <a:spcPts val="0"/>
              </a:spcAft>
              <a:buNone/>
            </a:pPr>
            <a:r>
              <a:rPr lang="en">
                <a:solidFill>
                  <a:schemeClr val="dk2"/>
                </a:solidFill>
                <a:latin typeface="Georgia"/>
                <a:ea typeface="Georgia"/>
                <a:cs typeface="Georgia"/>
                <a:sym typeface="Georgia"/>
              </a:rPr>
              <a:t> to assess how diverse the shade options are for different skin tones by </a:t>
            </a:r>
            <a:endParaRPr>
              <a:solidFill>
                <a:schemeClr val="dk2"/>
              </a:solidFill>
              <a:latin typeface="Georgia"/>
              <a:ea typeface="Georgia"/>
              <a:cs typeface="Georgia"/>
              <a:sym typeface="Georgia"/>
            </a:endParaRPr>
          </a:p>
          <a:p>
            <a:pPr indent="457200" lvl="0" marL="0" rtl="0" algn="l">
              <a:spcBef>
                <a:spcPts val="0"/>
              </a:spcBef>
              <a:spcAft>
                <a:spcPts val="0"/>
              </a:spcAft>
              <a:buNone/>
            </a:pPr>
            <a:r>
              <a:rPr lang="en">
                <a:solidFill>
                  <a:schemeClr val="dk2"/>
                </a:solidFill>
                <a:latin typeface="Georgia"/>
                <a:ea typeface="Georgia"/>
                <a:cs typeface="Georgia"/>
                <a:sym typeface="Georgia"/>
              </a:rPr>
              <a:t>calculating Euclidean Hex Distance as the error</a:t>
            </a:r>
            <a:endParaRPr>
              <a:solidFill>
                <a:schemeClr val="dk2"/>
              </a:solidFill>
              <a:latin typeface="Georgia"/>
              <a:ea typeface="Georgia"/>
              <a:cs typeface="Georgia"/>
              <a:sym typeface="Georgia"/>
            </a:endParaRPr>
          </a:p>
          <a:p>
            <a:pPr indent="0" lvl="0" marL="0" rtl="0" algn="l">
              <a:spcBef>
                <a:spcPts val="0"/>
              </a:spcBef>
              <a:spcAft>
                <a:spcPts val="0"/>
              </a:spcAft>
              <a:buNone/>
            </a:pPr>
            <a:r>
              <a:t/>
            </a:r>
            <a:endParaRPr>
              <a:solidFill>
                <a:schemeClr val="dk2"/>
              </a:solidFill>
              <a:latin typeface="Georgia"/>
              <a:ea typeface="Georgia"/>
              <a:cs typeface="Georgia"/>
              <a:sym typeface="Georgia"/>
            </a:endParaRPr>
          </a:p>
          <a:p>
            <a:pPr indent="0" lvl="0" marL="0" rtl="0" algn="l">
              <a:spcBef>
                <a:spcPts val="0"/>
              </a:spcBef>
              <a:spcAft>
                <a:spcPts val="0"/>
              </a:spcAft>
              <a:buNone/>
            </a:pPr>
            <a:r>
              <a:t/>
            </a:r>
            <a:endParaRPr>
              <a:solidFill>
                <a:schemeClr val="dk2"/>
              </a:solidFill>
              <a:latin typeface="Georgia"/>
              <a:ea typeface="Georgia"/>
              <a:cs typeface="Georgia"/>
              <a:sym typeface="Georgia"/>
            </a:endParaRPr>
          </a:p>
        </p:txBody>
      </p:sp>
      <p:sp>
        <p:nvSpPr>
          <p:cNvPr id="243" name="Google Shape;243;p38"/>
          <p:cNvSpPr txBox="1"/>
          <p:nvPr/>
        </p:nvSpPr>
        <p:spPr>
          <a:xfrm>
            <a:off x="152050" y="826375"/>
            <a:ext cx="72048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600">
                <a:solidFill>
                  <a:schemeClr val="dk2"/>
                </a:solidFill>
                <a:latin typeface="Prata"/>
                <a:ea typeface="Prata"/>
                <a:cs typeface="Prata"/>
                <a:sym typeface="Prata"/>
              </a:rPr>
              <a:t>Testing 2 Different Approaches to Detecting Skin Tone From Images</a:t>
            </a:r>
            <a:endParaRPr i="1" sz="1600">
              <a:solidFill>
                <a:schemeClr val="dk2"/>
              </a:solidFill>
              <a:latin typeface="Prata"/>
              <a:ea typeface="Prata"/>
              <a:cs typeface="Prata"/>
              <a:sym typeface="Prat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9"/>
          <p:cNvSpPr txBox="1"/>
          <p:nvPr>
            <p:ph type="title"/>
          </p:nvPr>
        </p:nvSpPr>
        <p:spPr>
          <a:xfrm>
            <a:off x="311700" y="1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Prata"/>
                <a:ea typeface="Prata"/>
                <a:cs typeface="Prata"/>
                <a:sym typeface="Prata"/>
              </a:rPr>
              <a:t>Computer Vision Shade Detection and Matching Hypotheses 1:</a:t>
            </a:r>
            <a:endParaRPr>
              <a:latin typeface="Prata"/>
              <a:ea typeface="Prata"/>
              <a:cs typeface="Prata"/>
              <a:sym typeface="Prata"/>
            </a:endParaRPr>
          </a:p>
        </p:txBody>
      </p:sp>
      <p:grpSp>
        <p:nvGrpSpPr>
          <p:cNvPr id="249" name="Google Shape;249;p39"/>
          <p:cNvGrpSpPr/>
          <p:nvPr/>
        </p:nvGrpSpPr>
        <p:grpSpPr>
          <a:xfrm>
            <a:off x="311697" y="1346591"/>
            <a:ext cx="8441446" cy="3054630"/>
            <a:chOff x="1593000" y="2322568"/>
            <a:chExt cx="5958107" cy="643500"/>
          </a:xfrm>
        </p:grpSpPr>
        <p:sp>
          <p:nvSpPr>
            <p:cNvPr id="250" name="Google Shape;250;p39"/>
            <p:cNvSpPr/>
            <p:nvPr/>
          </p:nvSpPr>
          <p:spPr>
            <a:xfrm>
              <a:off x="3728375" y="2322568"/>
              <a:ext cx="3822600" cy="6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9"/>
            <p:cNvSpPr/>
            <p:nvPr/>
          </p:nvSpPr>
          <p:spPr>
            <a:xfrm flipH="1">
              <a:off x="2283051" y="2322571"/>
              <a:ext cx="1570500" cy="642600"/>
            </a:xfrm>
            <a:prstGeom prst="rect">
              <a:avLst/>
            </a:prstGeom>
            <a:solidFill>
              <a:srgbClr val="F0DA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9"/>
            <p:cNvSpPr/>
            <p:nvPr/>
          </p:nvSpPr>
          <p:spPr>
            <a:xfrm rot="-5400000">
              <a:off x="3301030" y="2135220"/>
              <a:ext cx="643349" cy="1018051"/>
            </a:xfrm>
            <a:prstGeom prst="flowChartOffpageConnector">
              <a:avLst/>
            </a:prstGeom>
            <a:solidFill>
              <a:srgbClr val="F0DA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9"/>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950">
                  <a:solidFill>
                    <a:schemeClr val="dk1"/>
                  </a:solidFill>
                  <a:latin typeface="Georgia"/>
                  <a:ea typeface="Georgia"/>
                  <a:cs typeface="Georgia"/>
                  <a:sym typeface="Georgia"/>
                </a:rPr>
                <a:t>Cheek Patch Skin</a:t>
              </a:r>
              <a:endParaRPr sz="1950">
                <a:solidFill>
                  <a:schemeClr val="dk1"/>
                </a:solidFill>
                <a:latin typeface="Georgia"/>
                <a:ea typeface="Georgia"/>
                <a:cs typeface="Georgia"/>
                <a:sym typeface="Georgia"/>
              </a:endParaRPr>
            </a:p>
            <a:p>
              <a:pPr indent="0" lvl="0" marL="0" rtl="0" algn="l">
                <a:lnSpc>
                  <a:spcPct val="115000"/>
                </a:lnSpc>
                <a:spcBef>
                  <a:spcPts val="0"/>
                </a:spcBef>
                <a:spcAft>
                  <a:spcPts val="0"/>
                </a:spcAft>
                <a:buNone/>
              </a:pPr>
              <a:r>
                <a:rPr lang="en" sz="1950">
                  <a:solidFill>
                    <a:schemeClr val="dk1"/>
                  </a:solidFill>
                  <a:latin typeface="Georgia"/>
                  <a:ea typeface="Georgia"/>
                  <a:cs typeface="Georgia"/>
                  <a:sym typeface="Georgia"/>
                </a:rPr>
                <a:t> Tone Detection</a:t>
              </a:r>
              <a:endParaRPr sz="1950">
                <a:solidFill>
                  <a:schemeClr val="dk1"/>
                </a:solidFill>
                <a:latin typeface="Georgia"/>
                <a:ea typeface="Georgia"/>
                <a:cs typeface="Georgia"/>
                <a:sym typeface="Georgia"/>
              </a:endParaRPr>
            </a:p>
          </p:txBody>
        </p:sp>
        <p:sp>
          <p:nvSpPr>
            <p:cNvPr id="254" name="Google Shape;254;p39"/>
            <p:cNvSpPr/>
            <p:nvPr/>
          </p:nvSpPr>
          <p:spPr>
            <a:xfrm>
              <a:off x="1593000" y="2322568"/>
              <a:ext cx="690000" cy="642300"/>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9"/>
            <p:cNvSpPr/>
            <p:nvPr/>
          </p:nvSpPr>
          <p:spPr>
            <a:xfrm>
              <a:off x="1593000" y="2322575"/>
              <a:ext cx="690000" cy="642600"/>
            </a:xfrm>
            <a:prstGeom prst="rect">
              <a:avLst/>
            </a:prstGeom>
            <a:solidFill>
              <a:srgbClr val="F9D7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600">
                  <a:solidFill>
                    <a:schemeClr val="dk1"/>
                  </a:solidFill>
                  <a:latin typeface="Roboto Thin"/>
                  <a:ea typeface="Roboto Thin"/>
                  <a:cs typeface="Roboto Thin"/>
                  <a:sym typeface="Roboto Thin"/>
                </a:rPr>
                <a:t> </a:t>
              </a:r>
              <a:r>
                <a:rPr lang="en" sz="2600">
                  <a:solidFill>
                    <a:schemeClr val="dk1"/>
                  </a:solidFill>
                  <a:latin typeface="Georgia"/>
                  <a:ea typeface="Georgia"/>
                  <a:cs typeface="Georgia"/>
                  <a:sym typeface="Georgia"/>
                </a:rPr>
                <a:t>  </a:t>
              </a:r>
              <a:r>
                <a:rPr b="1" lang="en" sz="2600">
                  <a:solidFill>
                    <a:schemeClr val="dk1"/>
                  </a:solidFill>
                  <a:latin typeface="Georgia"/>
                  <a:ea typeface="Georgia"/>
                  <a:cs typeface="Georgia"/>
                  <a:sym typeface="Georgia"/>
                </a:rPr>
                <a:t>01</a:t>
              </a:r>
              <a:endParaRPr b="1" sz="2600">
                <a:solidFill>
                  <a:schemeClr val="dk1"/>
                </a:solidFill>
                <a:latin typeface="Georgia"/>
                <a:ea typeface="Georgia"/>
                <a:cs typeface="Georgia"/>
                <a:sym typeface="Georgia"/>
              </a:endParaRPr>
            </a:p>
          </p:txBody>
        </p:sp>
        <p:sp>
          <p:nvSpPr>
            <p:cNvPr id="256" name="Google Shape;256;p39"/>
            <p:cNvSpPr/>
            <p:nvPr/>
          </p:nvSpPr>
          <p:spPr>
            <a:xfrm>
              <a:off x="4039007" y="2323170"/>
              <a:ext cx="3512100" cy="6423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t/>
              </a:r>
              <a:endParaRPr sz="1800">
                <a:solidFill>
                  <a:srgbClr val="0D0D0D"/>
                </a:solidFill>
                <a:latin typeface="Roboto"/>
                <a:ea typeface="Roboto"/>
                <a:cs typeface="Roboto"/>
                <a:sym typeface="Roboto"/>
              </a:endParaRPr>
            </a:p>
            <a:p>
              <a:pPr indent="0" lvl="0" marL="457200" rtl="0" algn="l">
                <a:lnSpc>
                  <a:spcPct val="115000"/>
                </a:lnSpc>
                <a:spcBef>
                  <a:spcPts val="0"/>
                </a:spcBef>
                <a:spcAft>
                  <a:spcPts val="0"/>
                </a:spcAft>
                <a:buNone/>
              </a:pPr>
              <a:r>
                <a:rPr lang="en" sz="1800" u="sng">
                  <a:solidFill>
                    <a:srgbClr val="0D0D0D"/>
                  </a:solidFill>
                  <a:latin typeface="Georgia"/>
                  <a:ea typeface="Georgia"/>
                  <a:cs typeface="Georgia"/>
                  <a:sym typeface="Georgia"/>
                </a:rPr>
                <a:t>Hypothesis:</a:t>
              </a:r>
              <a:endParaRPr sz="1800" u="sng">
                <a:solidFill>
                  <a:srgbClr val="0D0D0D"/>
                </a:solidFill>
                <a:latin typeface="Georgia"/>
                <a:ea typeface="Georgia"/>
                <a:cs typeface="Georgia"/>
                <a:sym typeface="Georgia"/>
              </a:endParaRPr>
            </a:p>
            <a:p>
              <a:pPr indent="-342900" lvl="0" marL="457200" rtl="0" algn="l">
                <a:lnSpc>
                  <a:spcPct val="115000"/>
                </a:lnSpc>
                <a:spcBef>
                  <a:spcPts val="0"/>
                </a:spcBef>
                <a:spcAft>
                  <a:spcPts val="0"/>
                </a:spcAft>
                <a:buClr>
                  <a:srgbClr val="0D0D0D"/>
                </a:buClr>
                <a:buSzPts val="1800"/>
                <a:buFont typeface="Georgia"/>
                <a:buChar char="●"/>
              </a:pPr>
              <a:r>
                <a:rPr lang="en" sz="1800">
                  <a:solidFill>
                    <a:srgbClr val="0D0D0D"/>
                  </a:solidFill>
                  <a:latin typeface="Georgia"/>
                  <a:ea typeface="Georgia"/>
                  <a:cs typeface="Georgia"/>
                  <a:sym typeface="Georgia"/>
                </a:rPr>
                <a:t>Targets cheek areas, reducing bias from tattoos and pigmentation."</a:t>
              </a:r>
              <a:endParaRPr sz="1800">
                <a:solidFill>
                  <a:srgbClr val="0D0D0D"/>
                </a:solidFill>
                <a:latin typeface="Georgia"/>
                <a:ea typeface="Georgia"/>
                <a:cs typeface="Georgia"/>
                <a:sym typeface="Georgia"/>
              </a:endParaRPr>
            </a:p>
            <a:p>
              <a:pPr indent="-342900" lvl="0" marL="457200" rtl="0" algn="l">
                <a:lnSpc>
                  <a:spcPct val="115000"/>
                </a:lnSpc>
                <a:spcBef>
                  <a:spcPts val="0"/>
                </a:spcBef>
                <a:spcAft>
                  <a:spcPts val="0"/>
                </a:spcAft>
                <a:buClr>
                  <a:srgbClr val="0D0D0D"/>
                </a:buClr>
                <a:buSzPts val="1800"/>
                <a:buFont typeface="Georgia"/>
                <a:buChar char="●"/>
              </a:pPr>
              <a:r>
                <a:rPr lang="en" sz="1800">
                  <a:solidFill>
                    <a:srgbClr val="0D0D0D"/>
                  </a:solidFill>
                  <a:latin typeface="Georgia"/>
                  <a:ea typeface="Georgia"/>
                  <a:cs typeface="Georgia"/>
                  <a:sym typeface="Georgia"/>
                </a:rPr>
                <a:t>"Full-face algorithms can misrepresent skin shade due to facial features and pigmentation."</a:t>
              </a:r>
              <a:endParaRPr sz="1800">
                <a:solidFill>
                  <a:srgbClr val="0D0D0D"/>
                </a:solidFill>
                <a:latin typeface="Georgia"/>
                <a:ea typeface="Georgia"/>
                <a:cs typeface="Georgia"/>
                <a:sym typeface="Georgia"/>
              </a:endParaRPr>
            </a:p>
            <a:p>
              <a:pPr indent="-342900" lvl="0" marL="457200" rtl="0" algn="l">
                <a:lnSpc>
                  <a:spcPct val="115000"/>
                </a:lnSpc>
                <a:spcBef>
                  <a:spcPts val="0"/>
                </a:spcBef>
                <a:spcAft>
                  <a:spcPts val="0"/>
                </a:spcAft>
                <a:buClr>
                  <a:srgbClr val="0D0D0D"/>
                </a:buClr>
                <a:buSzPts val="1800"/>
                <a:buFont typeface="Georgia"/>
                <a:buChar char="●"/>
              </a:pPr>
              <a:r>
                <a:rPr lang="en" sz="1800">
                  <a:solidFill>
                    <a:srgbClr val="0D0D0D"/>
                  </a:solidFill>
                  <a:latin typeface="Georgia"/>
                  <a:ea typeface="Georgia"/>
                  <a:cs typeface="Georgia"/>
                  <a:sym typeface="Georgia"/>
                </a:rPr>
                <a:t>"Darker skin and low lighting increase error rates in foundation matching."</a:t>
              </a:r>
              <a:endParaRPr sz="1800">
                <a:solidFill>
                  <a:srgbClr val="0D0D0D"/>
                </a:solidFill>
                <a:latin typeface="Georgia"/>
                <a:ea typeface="Georgia"/>
                <a:cs typeface="Georgia"/>
                <a:sym typeface="Georgia"/>
              </a:endParaRPr>
            </a:p>
            <a:p>
              <a:pPr indent="0" lvl="0" marL="457200" rtl="0" algn="l">
                <a:lnSpc>
                  <a:spcPct val="115000"/>
                </a:lnSpc>
                <a:spcBef>
                  <a:spcPts val="0"/>
                </a:spcBef>
                <a:spcAft>
                  <a:spcPts val="0"/>
                </a:spcAft>
                <a:buNone/>
              </a:pPr>
              <a:r>
                <a:t/>
              </a:r>
              <a:endParaRPr sz="1800">
                <a:solidFill>
                  <a:srgbClr val="A7291E"/>
                </a:solidFill>
                <a:latin typeface="Roboto"/>
                <a:ea typeface="Roboto"/>
                <a:cs typeface="Roboto"/>
                <a:sym typeface="Roboto"/>
              </a:endParaRPr>
            </a:p>
          </p:txBody>
        </p:sp>
      </p:grpSp>
      <p:cxnSp>
        <p:nvCxnSpPr>
          <p:cNvPr id="257" name="Google Shape;257;p39"/>
          <p:cNvCxnSpPr/>
          <p:nvPr/>
        </p:nvCxnSpPr>
        <p:spPr>
          <a:xfrm>
            <a:off x="281425" y="1130575"/>
            <a:ext cx="8502000" cy="0"/>
          </a:xfrm>
          <a:prstGeom prst="straightConnector1">
            <a:avLst/>
          </a:prstGeom>
          <a:noFill/>
          <a:ln cap="flat" cmpd="sng" w="19050">
            <a:solidFill>
              <a:srgbClr val="535E3C"/>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2"/>
          <p:cNvSpPr txBox="1"/>
          <p:nvPr>
            <p:ph type="title"/>
          </p:nvPr>
        </p:nvSpPr>
        <p:spPr>
          <a:xfrm>
            <a:off x="4921675" y="871500"/>
            <a:ext cx="3509100" cy="32160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01</a:t>
            </a:r>
            <a:endParaRPr/>
          </a:p>
        </p:txBody>
      </p:sp>
      <p:sp>
        <p:nvSpPr>
          <p:cNvPr id="113" name="Google Shape;113;p22"/>
          <p:cNvSpPr txBox="1"/>
          <p:nvPr>
            <p:ph idx="1" type="subTitle"/>
          </p:nvPr>
        </p:nvSpPr>
        <p:spPr>
          <a:xfrm>
            <a:off x="40325" y="1251050"/>
            <a:ext cx="3982200" cy="2875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3800"/>
              <a:t>Introduction &amp; Background</a:t>
            </a:r>
            <a:endParaRPr sz="3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grpSp>
        <p:nvGrpSpPr>
          <p:cNvPr id="262" name="Google Shape;262;p40"/>
          <p:cNvGrpSpPr/>
          <p:nvPr/>
        </p:nvGrpSpPr>
        <p:grpSpPr>
          <a:xfrm>
            <a:off x="311722" y="1165908"/>
            <a:ext cx="8507251" cy="3103922"/>
            <a:chOff x="1593000" y="2322568"/>
            <a:chExt cx="6004553" cy="643500"/>
          </a:xfrm>
        </p:grpSpPr>
        <p:sp>
          <p:nvSpPr>
            <p:cNvPr id="263" name="Google Shape;263;p40"/>
            <p:cNvSpPr/>
            <p:nvPr/>
          </p:nvSpPr>
          <p:spPr>
            <a:xfrm>
              <a:off x="3728375" y="2322568"/>
              <a:ext cx="3822600" cy="6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0"/>
            <p:cNvSpPr/>
            <p:nvPr/>
          </p:nvSpPr>
          <p:spPr>
            <a:xfrm flipH="1">
              <a:off x="2282936" y="2322571"/>
              <a:ext cx="1663200" cy="642600"/>
            </a:xfrm>
            <a:prstGeom prst="rect">
              <a:avLst/>
            </a:prstGeom>
            <a:solidFill>
              <a:srgbClr val="F0DA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0"/>
            <p:cNvSpPr/>
            <p:nvPr/>
          </p:nvSpPr>
          <p:spPr>
            <a:xfrm rot="-5400000">
              <a:off x="3306800" y="2129450"/>
              <a:ext cx="643349" cy="1029591"/>
            </a:xfrm>
            <a:prstGeom prst="flowChartOffpageConnector">
              <a:avLst/>
            </a:prstGeom>
            <a:solidFill>
              <a:srgbClr val="F0DA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0"/>
            <p:cNvSpPr/>
            <p:nvPr/>
          </p:nvSpPr>
          <p:spPr>
            <a:xfrm>
              <a:off x="2342627" y="2399950"/>
              <a:ext cx="16035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0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rPr lang="en" sz="2000">
                  <a:solidFill>
                    <a:schemeClr val="dk1"/>
                  </a:solidFill>
                  <a:latin typeface="Georgia"/>
                  <a:ea typeface="Georgia"/>
                  <a:cs typeface="Georgia"/>
                  <a:sym typeface="Georgia"/>
                </a:rPr>
                <a:t>Face Segmentation Mask Skin Tone Detection </a:t>
              </a:r>
              <a:endParaRPr sz="2000">
                <a:solidFill>
                  <a:schemeClr val="dk1"/>
                </a:solidFill>
                <a:latin typeface="Georgia"/>
                <a:ea typeface="Georgia"/>
                <a:cs typeface="Georgia"/>
                <a:sym typeface="Georgia"/>
              </a:endParaRPr>
            </a:p>
            <a:p>
              <a:pPr indent="0" lvl="0" marL="0" rtl="0" algn="l">
                <a:lnSpc>
                  <a:spcPct val="115000"/>
                </a:lnSpc>
                <a:spcBef>
                  <a:spcPts val="0"/>
                </a:spcBef>
                <a:spcAft>
                  <a:spcPts val="0"/>
                </a:spcAft>
                <a:buNone/>
              </a:pPr>
              <a:r>
                <a:t/>
              </a:r>
              <a:endParaRPr sz="1700">
                <a:solidFill>
                  <a:srgbClr val="FFFFFF"/>
                </a:solidFill>
                <a:latin typeface="Roboto"/>
                <a:ea typeface="Roboto"/>
                <a:cs typeface="Roboto"/>
                <a:sym typeface="Roboto"/>
              </a:endParaRPr>
            </a:p>
          </p:txBody>
        </p:sp>
        <p:sp>
          <p:nvSpPr>
            <p:cNvPr id="267" name="Google Shape;267;p40"/>
            <p:cNvSpPr/>
            <p:nvPr/>
          </p:nvSpPr>
          <p:spPr>
            <a:xfrm>
              <a:off x="1593000" y="2322568"/>
              <a:ext cx="690000" cy="642300"/>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0"/>
            <p:cNvSpPr/>
            <p:nvPr/>
          </p:nvSpPr>
          <p:spPr>
            <a:xfrm>
              <a:off x="1593000" y="2322575"/>
              <a:ext cx="690000" cy="642600"/>
            </a:xfrm>
            <a:prstGeom prst="rect">
              <a:avLst/>
            </a:prstGeom>
            <a:solidFill>
              <a:srgbClr val="F9D78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chemeClr val="dk1"/>
                  </a:solidFill>
                  <a:latin typeface="Georgia"/>
                  <a:ea typeface="Georgia"/>
                  <a:cs typeface="Georgia"/>
                  <a:sym typeface="Georgia"/>
                </a:rPr>
                <a:t>02</a:t>
              </a:r>
              <a:endParaRPr b="1" sz="2600">
                <a:solidFill>
                  <a:schemeClr val="dk1"/>
                </a:solidFill>
                <a:latin typeface="Georgia"/>
                <a:ea typeface="Georgia"/>
                <a:cs typeface="Georgia"/>
                <a:sym typeface="Georgia"/>
              </a:endParaRPr>
            </a:p>
          </p:txBody>
        </p:sp>
        <p:sp>
          <p:nvSpPr>
            <p:cNvPr id="269" name="Google Shape;269;p40"/>
            <p:cNvSpPr/>
            <p:nvPr/>
          </p:nvSpPr>
          <p:spPr>
            <a:xfrm>
              <a:off x="4050653" y="2322571"/>
              <a:ext cx="3546900" cy="6423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t/>
              </a:r>
              <a:endParaRPr sz="1800">
                <a:solidFill>
                  <a:srgbClr val="0D0D0D"/>
                </a:solidFill>
                <a:latin typeface="Georgia"/>
                <a:ea typeface="Georgia"/>
                <a:cs typeface="Georgia"/>
                <a:sym typeface="Georgia"/>
              </a:endParaRPr>
            </a:p>
            <a:p>
              <a:pPr indent="0" lvl="0" marL="457200" rtl="0" algn="l">
                <a:lnSpc>
                  <a:spcPct val="115000"/>
                </a:lnSpc>
                <a:spcBef>
                  <a:spcPts val="0"/>
                </a:spcBef>
                <a:spcAft>
                  <a:spcPts val="0"/>
                </a:spcAft>
                <a:buNone/>
              </a:pPr>
              <a:r>
                <a:rPr lang="en" sz="1800" u="sng">
                  <a:solidFill>
                    <a:srgbClr val="0D0D0D"/>
                  </a:solidFill>
                  <a:latin typeface="Georgia"/>
                  <a:ea typeface="Georgia"/>
                  <a:cs typeface="Georgia"/>
                  <a:sym typeface="Georgia"/>
                </a:rPr>
                <a:t>Hypothesis:</a:t>
              </a:r>
              <a:endParaRPr sz="1800" u="sng">
                <a:solidFill>
                  <a:srgbClr val="0D0D0D"/>
                </a:solidFill>
                <a:latin typeface="Georgia"/>
                <a:ea typeface="Georgia"/>
                <a:cs typeface="Georgia"/>
                <a:sym typeface="Georgia"/>
              </a:endParaRPr>
            </a:p>
            <a:p>
              <a:pPr indent="-342900" lvl="0" marL="457200" rtl="0" algn="l">
                <a:lnSpc>
                  <a:spcPct val="115000"/>
                </a:lnSpc>
                <a:spcBef>
                  <a:spcPts val="0"/>
                </a:spcBef>
                <a:spcAft>
                  <a:spcPts val="0"/>
                </a:spcAft>
                <a:buClr>
                  <a:srgbClr val="0D0D0D"/>
                </a:buClr>
                <a:buSzPts val="1800"/>
                <a:buFont typeface="Georgia"/>
                <a:buChar char="●"/>
              </a:pPr>
              <a:r>
                <a:rPr lang="en" sz="1800">
                  <a:solidFill>
                    <a:srgbClr val="0D0D0D"/>
                  </a:solidFill>
                  <a:latin typeface="Georgia"/>
                  <a:ea typeface="Georgia"/>
                  <a:cs typeface="Georgia"/>
                  <a:sym typeface="Georgia"/>
                </a:rPr>
                <a:t>Ensures better uniformity and control in skin tone analysis and enhances accuracy by excluding non-skin areas</a:t>
              </a:r>
              <a:endParaRPr sz="1800">
                <a:solidFill>
                  <a:srgbClr val="0D0D0D"/>
                </a:solidFill>
                <a:latin typeface="Georgia"/>
                <a:ea typeface="Georgia"/>
                <a:cs typeface="Georgia"/>
                <a:sym typeface="Georgia"/>
              </a:endParaRPr>
            </a:p>
            <a:p>
              <a:pPr indent="-342900" lvl="0" marL="457200" rtl="0" algn="l">
                <a:lnSpc>
                  <a:spcPct val="115000"/>
                </a:lnSpc>
                <a:spcBef>
                  <a:spcPts val="0"/>
                </a:spcBef>
                <a:spcAft>
                  <a:spcPts val="0"/>
                </a:spcAft>
                <a:buClr>
                  <a:srgbClr val="0D0D0D"/>
                </a:buClr>
                <a:buSzPts val="1800"/>
                <a:buFont typeface="Georgia"/>
                <a:buChar char="●"/>
              </a:pPr>
              <a:r>
                <a:rPr lang="en" sz="1800">
                  <a:solidFill>
                    <a:srgbClr val="0D0D0D"/>
                  </a:solidFill>
                  <a:latin typeface="Georgia"/>
                  <a:ea typeface="Georgia"/>
                  <a:cs typeface="Georgia"/>
                  <a:sym typeface="Georgia"/>
                </a:rPr>
                <a:t>"Facial hair and irregularities impact shade accuracy in skin detection."</a:t>
              </a:r>
              <a:endParaRPr sz="1800">
                <a:solidFill>
                  <a:srgbClr val="0D0D0D"/>
                </a:solidFill>
                <a:latin typeface="Georgia"/>
                <a:ea typeface="Georgia"/>
                <a:cs typeface="Georgia"/>
                <a:sym typeface="Georgia"/>
              </a:endParaRPr>
            </a:p>
            <a:p>
              <a:pPr indent="-342900" lvl="0" marL="457200" rtl="0" algn="l">
                <a:lnSpc>
                  <a:spcPct val="115000"/>
                </a:lnSpc>
                <a:spcBef>
                  <a:spcPts val="0"/>
                </a:spcBef>
                <a:spcAft>
                  <a:spcPts val="0"/>
                </a:spcAft>
                <a:buClr>
                  <a:srgbClr val="0D0D0D"/>
                </a:buClr>
                <a:buSzPts val="1800"/>
                <a:buFont typeface="Georgia"/>
                <a:buChar char="●"/>
              </a:pPr>
              <a:r>
                <a:rPr lang="en" sz="1800">
                  <a:solidFill>
                    <a:srgbClr val="0D0D0D"/>
                  </a:solidFill>
                  <a:latin typeface="Georgia"/>
                  <a:ea typeface="Georgia"/>
                  <a:cs typeface="Georgia"/>
                  <a:sym typeface="Georgia"/>
                </a:rPr>
                <a:t>"Side poses affect facial landmark accuracy, impacting skin segmentation."</a:t>
              </a:r>
              <a:endParaRPr sz="1800">
                <a:solidFill>
                  <a:srgbClr val="0D0D0D"/>
                </a:solidFill>
                <a:latin typeface="Georgia"/>
                <a:ea typeface="Georgia"/>
                <a:cs typeface="Georgia"/>
                <a:sym typeface="Georgia"/>
              </a:endParaRPr>
            </a:p>
            <a:p>
              <a:pPr indent="0" lvl="0" marL="457200" rtl="0" algn="l">
                <a:lnSpc>
                  <a:spcPct val="115000"/>
                </a:lnSpc>
                <a:spcBef>
                  <a:spcPts val="0"/>
                </a:spcBef>
                <a:spcAft>
                  <a:spcPts val="0"/>
                </a:spcAft>
                <a:buNone/>
              </a:pPr>
              <a:r>
                <a:t/>
              </a:r>
              <a:endParaRPr sz="1500">
                <a:solidFill>
                  <a:srgbClr val="0D0D0D"/>
                </a:solidFill>
                <a:latin typeface="Georgia"/>
                <a:ea typeface="Georgia"/>
                <a:cs typeface="Georgia"/>
                <a:sym typeface="Georgia"/>
              </a:endParaRPr>
            </a:p>
          </p:txBody>
        </p:sp>
      </p:grpSp>
      <p:sp>
        <p:nvSpPr>
          <p:cNvPr id="270" name="Google Shape;270;p40"/>
          <p:cNvSpPr txBox="1"/>
          <p:nvPr>
            <p:ph type="title"/>
          </p:nvPr>
        </p:nvSpPr>
        <p:spPr>
          <a:xfrm>
            <a:off x="305050" y="157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Prata"/>
                <a:ea typeface="Prata"/>
                <a:cs typeface="Prata"/>
                <a:sym typeface="Prata"/>
              </a:rPr>
              <a:t>Computer Vision Shade Detection and Matching</a:t>
            </a:r>
            <a:endParaRPr>
              <a:latin typeface="Prata"/>
              <a:ea typeface="Prata"/>
              <a:cs typeface="Prata"/>
              <a:sym typeface="Prata"/>
            </a:endParaRPr>
          </a:p>
          <a:p>
            <a:pPr indent="0" lvl="0" marL="0" rtl="0" algn="l">
              <a:spcBef>
                <a:spcPts val="0"/>
              </a:spcBef>
              <a:spcAft>
                <a:spcPts val="0"/>
              </a:spcAft>
              <a:buNone/>
            </a:pPr>
            <a:r>
              <a:rPr lang="en">
                <a:latin typeface="Prata"/>
                <a:ea typeface="Prata"/>
                <a:cs typeface="Prata"/>
                <a:sym typeface="Prata"/>
              </a:rPr>
              <a:t>Hypotheses 2: </a:t>
            </a:r>
            <a:endParaRPr>
              <a:latin typeface="Prata"/>
              <a:ea typeface="Prata"/>
              <a:cs typeface="Prata"/>
              <a:sym typeface="Prata"/>
            </a:endParaRPr>
          </a:p>
        </p:txBody>
      </p:sp>
      <p:cxnSp>
        <p:nvCxnSpPr>
          <p:cNvPr id="271" name="Google Shape;271;p40"/>
          <p:cNvCxnSpPr/>
          <p:nvPr/>
        </p:nvCxnSpPr>
        <p:spPr>
          <a:xfrm>
            <a:off x="314350" y="1045100"/>
            <a:ext cx="8502000" cy="0"/>
          </a:xfrm>
          <a:prstGeom prst="straightConnector1">
            <a:avLst/>
          </a:prstGeom>
          <a:noFill/>
          <a:ln cap="flat" cmpd="sng" w="19050">
            <a:solidFill>
              <a:srgbClr val="535E3C"/>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1"/>
          <p:cNvSpPr/>
          <p:nvPr/>
        </p:nvSpPr>
        <p:spPr>
          <a:xfrm flipH="1" rot="10800000">
            <a:off x="0" y="1078225"/>
            <a:ext cx="9146700" cy="29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77" name="Google Shape;277;p41"/>
          <p:cNvPicPr preferRelativeResize="0"/>
          <p:nvPr/>
        </p:nvPicPr>
        <p:blipFill>
          <a:blip r:embed="rId3">
            <a:alphaModFix/>
          </a:blip>
          <a:stretch>
            <a:fillRect/>
          </a:stretch>
        </p:blipFill>
        <p:spPr>
          <a:xfrm>
            <a:off x="464850" y="694037"/>
            <a:ext cx="2987449" cy="2150622"/>
          </a:xfrm>
          <a:prstGeom prst="rect">
            <a:avLst/>
          </a:prstGeom>
          <a:noFill/>
          <a:ln>
            <a:noFill/>
          </a:ln>
        </p:spPr>
      </p:pic>
      <p:pic>
        <p:nvPicPr>
          <p:cNvPr id="278" name="Google Shape;278;p41"/>
          <p:cNvPicPr preferRelativeResize="0"/>
          <p:nvPr/>
        </p:nvPicPr>
        <p:blipFill>
          <a:blip r:embed="rId4">
            <a:alphaModFix/>
          </a:blip>
          <a:stretch>
            <a:fillRect/>
          </a:stretch>
        </p:blipFill>
        <p:spPr>
          <a:xfrm>
            <a:off x="464838" y="2844661"/>
            <a:ext cx="2987474" cy="2116599"/>
          </a:xfrm>
          <a:prstGeom prst="rect">
            <a:avLst/>
          </a:prstGeom>
          <a:noFill/>
          <a:ln>
            <a:noFill/>
          </a:ln>
        </p:spPr>
      </p:pic>
      <p:pic>
        <p:nvPicPr>
          <p:cNvPr id="279" name="Google Shape;279;p41"/>
          <p:cNvPicPr preferRelativeResize="0"/>
          <p:nvPr/>
        </p:nvPicPr>
        <p:blipFill rotWithShape="1">
          <a:blip r:embed="rId5">
            <a:alphaModFix/>
          </a:blip>
          <a:srcRect b="0" l="0" r="0" t="2391"/>
          <a:stretch/>
        </p:blipFill>
        <p:spPr>
          <a:xfrm>
            <a:off x="1402388" y="3876875"/>
            <a:ext cx="1112375" cy="1128180"/>
          </a:xfrm>
          <a:prstGeom prst="rect">
            <a:avLst/>
          </a:prstGeom>
          <a:noFill/>
          <a:ln>
            <a:noFill/>
          </a:ln>
        </p:spPr>
      </p:pic>
      <p:sp>
        <p:nvSpPr>
          <p:cNvPr id="280" name="Google Shape;280;p41"/>
          <p:cNvSpPr/>
          <p:nvPr/>
        </p:nvSpPr>
        <p:spPr>
          <a:xfrm>
            <a:off x="3760000" y="1708625"/>
            <a:ext cx="1080300" cy="707100"/>
          </a:xfrm>
          <a:prstGeom prst="rightArrow">
            <a:avLst>
              <a:gd fmla="val 50000" name="adj1"/>
              <a:gd fmla="val 50000" name="adj2"/>
            </a:avLst>
          </a:prstGeom>
          <a:solidFill>
            <a:srgbClr val="565D47"/>
          </a:solidFill>
          <a:ln cap="flat" cmpd="sng" w="28575">
            <a:solidFill>
              <a:srgbClr val="F0DAA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1" name="Google Shape;281;p41"/>
          <p:cNvSpPr/>
          <p:nvPr/>
        </p:nvSpPr>
        <p:spPr>
          <a:xfrm>
            <a:off x="3773563" y="3953375"/>
            <a:ext cx="1080300" cy="707100"/>
          </a:xfrm>
          <a:prstGeom prst="rightArrow">
            <a:avLst>
              <a:gd fmla="val 50000" name="adj1"/>
              <a:gd fmla="val 50000" name="adj2"/>
            </a:avLst>
          </a:prstGeom>
          <a:solidFill>
            <a:srgbClr val="565D47"/>
          </a:solidFill>
          <a:ln cap="flat" cmpd="sng" w="28575">
            <a:solidFill>
              <a:srgbClr val="F0DAA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82" name="Google Shape;282;p41"/>
          <p:cNvPicPr preferRelativeResize="0"/>
          <p:nvPr/>
        </p:nvPicPr>
        <p:blipFill rotWithShape="1">
          <a:blip r:embed="rId3">
            <a:alphaModFix/>
          </a:blip>
          <a:srcRect b="51641" l="3634" r="72328" t="3635"/>
          <a:stretch/>
        </p:blipFill>
        <p:spPr>
          <a:xfrm>
            <a:off x="5148000" y="1008400"/>
            <a:ext cx="1112375" cy="1521924"/>
          </a:xfrm>
          <a:prstGeom prst="rect">
            <a:avLst/>
          </a:prstGeom>
          <a:noFill/>
          <a:ln>
            <a:noFill/>
          </a:ln>
        </p:spPr>
      </p:pic>
      <p:pic>
        <p:nvPicPr>
          <p:cNvPr id="283" name="Google Shape;283;p41"/>
          <p:cNvPicPr preferRelativeResize="0"/>
          <p:nvPr/>
        </p:nvPicPr>
        <p:blipFill rotWithShape="1">
          <a:blip r:embed="rId3">
            <a:alphaModFix/>
          </a:blip>
          <a:srcRect b="51639" l="37756" r="37473" t="2870"/>
          <a:stretch/>
        </p:blipFill>
        <p:spPr>
          <a:xfrm>
            <a:off x="6417550" y="995362"/>
            <a:ext cx="1146300" cy="1548000"/>
          </a:xfrm>
          <a:prstGeom prst="rect">
            <a:avLst/>
          </a:prstGeom>
          <a:noFill/>
          <a:ln>
            <a:noFill/>
          </a:ln>
        </p:spPr>
      </p:pic>
      <p:pic>
        <p:nvPicPr>
          <p:cNvPr id="284" name="Google Shape;284;p41"/>
          <p:cNvPicPr preferRelativeResize="0"/>
          <p:nvPr/>
        </p:nvPicPr>
        <p:blipFill rotWithShape="1">
          <a:blip r:embed="rId3">
            <a:alphaModFix/>
          </a:blip>
          <a:srcRect b="3088" l="2665" r="71145" t="51293"/>
          <a:stretch/>
        </p:blipFill>
        <p:spPr>
          <a:xfrm>
            <a:off x="7721032" y="995350"/>
            <a:ext cx="1234444" cy="1548000"/>
          </a:xfrm>
          <a:prstGeom prst="rect">
            <a:avLst/>
          </a:prstGeom>
          <a:noFill/>
          <a:ln>
            <a:noFill/>
          </a:ln>
        </p:spPr>
      </p:pic>
      <p:sp>
        <p:nvSpPr>
          <p:cNvPr id="285" name="Google Shape;285;p41"/>
          <p:cNvSpPr/>
          <p:nvPr/>
        </p:nvSpPr>
        <p:spPr>
          <a:xfrm>
            <a:off x="5550675" y="1566825"/>
            <a:ext cx="118800" cy="1215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6" name="Google Shape;286;p41"/>
          <p:cNvSpPr/>
          <p:nvPr/>
        </p:nvSpPr>
        <p:spPr>
          <a:xfrm>
            <a:off x="6755825" y="1802775"/>
            <a:ext cx="118800" cy="1215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7" name="Google Shape;287;p41"/>
          <p:cNvSpPr/>
          <p:nvPr/>
        </p:nvSpPr>
        <p:spPr>
          <a:xfrm>
            <a:off x="8070825" y="1708613"/>
            <a:ext cx="118800" cy="1215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88" name="Google Shape;288;p41"/>
          <p:cNvPicPr preferRelativeResize="0"/>
          <p:nvPr/>
        </p:nvPicPr>
        <p:blipFill>
          <a:blip r:embed="rId6">
            <a:alphaModFix/>
          </a:blip>
          <a:stretch>
            <a:fillRect/>
          </a:stretch>
        </p:blipFill>
        <p:spPr>
          <a:xfrm>
            <a:off x="5175125" y="3145412"/>
            <a:ext cx="1146300" cy="1515067"/>
          </a:xfrm>
          <a:prstGeom prst="rect">
            <a:avLst/>
          </a:prstGeom>
          <a:noFill/>
          <a:ln>
            <a:noFill/>
          </a:ln>
        </p:spPr>
      </p:pic>
      <p:pic>
        <p:nvPicPr>
          <p:cNvPr id="289" name="Google Shape;289;p41"/>
          <p:cNvPicPr preferRelativeResize="0"/>
          <p:nvPr/>
        </p:nvPicPr>
        <p:blipFill>
          <a:blip r:embed="rId7">
            <a:alphaModFix/>
          </a:blip>
          <a:stretch>
            <a:fillRect/>
          </a:stretch>
        </p:blipFill>
        <p:spPr>
          <a:xfrm>
            <a:off x="6478600" y="3162275"/>
            <a:ext cx="1146300" cy="1481350"/>
          </a:xfrm>
          <a:prstGeom prst="rect">
            <a:avLst/>
          </a:prstGeom>
          <a:noFill/>
          <a:ln>
            <a:noFill/>
          </a:ln>
        </p:spPr>
      </p:pic>
      <p:pic>
        <p:nvPicPr>
          <p:cNvPr id="290" name="Google Shape;290;p41"/>
          <p:cNvPicPr preferRelativeResize="0"/>
          <p:nvPr/>
        </p:nvPicPr>
        <p:blipFill>
          <a:blip r:embed="rId8">
            <a:alphaModFix/>
          </a:blip>
          <a:stretch>
            <a:fillRect/>
          </a:stretch>
        </p:blipFill>
        <p:spPr>
          <a:xfrm>
            <a:off x="7782075" y="3173744"/>
            <a:ext cx="1080300" cy="1458417"/>
          </a:xfrm>
          <a:prstGeom prst="rect">
            <a:avLst/>
          </a:prstGeom>
          <a:noFill/>
          <a:ln>
            <a:noFill/>
          </a:ln>
        </p:spPr>
      </p:pic>
      <p:sp>
        <p:nvSpPr>
          <p:cNvPr id="291" name="Google Shape;291;p41"/>
          <p:cNvSpPr txBox="1"/>
          <p:nvPr/>
        </p:nvSpPr>
        <p:spPr>
          <a:xfrm>
            <a:off x="3345700" y="694050"/>
            <a:ext cx="1908900" cy="38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Georgia"/>
                <a:ea typeface="Georgia"/>
                <a:cs typeface="Georgia"/>
                <a:sym typeface="Georgia"/>
              </a:rPr>
              <a:t>Cheek Patch</a:t>
            </a:r>
            <a:endParaRPr sz="1200">
              <a:solidFill>
                <a:schemeClr val="dk2"/>
              </a:solidFill>
              <a:latin typeface="Georgia"/>
              <a:ea typeface="Georgia"/>
              <a:cs typeface="Georgia"/>
              <a:sym typeface="Georgia"/>
            </a:endParaRPr>
          </a:p>
          <a:p>
            <a:pPr indent="0" lvl="0" marL="0" rtl="0" algn="ctr">
              <a:spcBef>
                <a:spcPts val="0"/>
              </a:spcBef>
              <a:spcAft>
                <a:spcPts val="0"/>
              </a:spcAft>
              <a:buNone/>
            </a:pPr>
            <a:r>
              <a:rPr lang="en" sz="1200">
                <a:solidFill>
                  <a:schemeClr val="dk2"/>
                </a:solidFill>
                <a:latin typeface="Georgia"/>
                <a:ea typeface="Georgia"/>
                <a:cs typeface="Georgia"/>
                <a:sym typeface="Georgia"/>
              </a:rPr>
              <a:t>Detection Algorithm</a:t>
            </a:r>
            <a:endParaRPr sz="1200">
              <a:solidFill>
                <a:schemeClr val="dk2"/>
              </a:solidFill>
              <a:latin typeface="Georgia"/>
              <a:ea typeface="Georgia"/>
              <a:cs typeface="Georgia"/>
              <a:sym typeface="Georgia"/>
            </a:endParaRPr>
          </a:p>
          <a:p>
            <a:pPr indent="0" lvl="0" marL="0" rtl="0" algn="ctr">
              <a:spcBef>
                <a:spcPts val="0"/>
              </a:spcBef>
              <a:spcAft>
                <a:spcPts val="0"/>
              </a:spcAft>
              <a:buNone/>
            </a:pPr>
            <a:r>
              <a:rPr lang="en" sz="1200">
                <a:solidFill>
                  <a:schemeClr val="dk2"/>
                </a:solidFill>
                <a:latin typeface="Georgia"/>
                <a:ea typeface="Georgia"/>
                <a:cs typeface="Georgia"/>
                <a:sym typeface="Georgia"/>
              </a:rPr>
              <a:t>Using </a:t>
            </a:r>
            <a:endParaRPr sz="1200">
              <a:solidFill>
                <a:schemeClr val="dk2"/>
              </a:solidFill>
              <a:latin typeface="Georgia"/>
              <a:ea typeface="Georgia"/>
              <a:cs typeface="Georgia"/>
              <a:sym typeface="Georgia"/>
            </a:endParaRPr>
          </a:p>
          <a:p>
            <a:pPr indent="0" lvl="0" marL="0" rtl="0" algn="ctr">
              <a:spcBef>
                <a:spcPts val="0"/>
              </a:spcBef>
              <a:spcAft>
                <a:spcPts val="0"/>
              </a:spcAft>
              <a:buNone/>
            </a:pPr>
            <a:r>
              <a:rPr lang="en" sz="1200">
                <a:solidFill>
                  <a:schemeClr val="dk2"/>
                </a:solidFill>
                <a:latin typeface="Georgia"/>
                <a:ea typeface="Georgia"/>
                <a:cs typeface="Georgia"/>
                <a:sym typeface="Georgia"/>
              </a:rPr>
              <a:t>OpenCv </a:t>
            </a:r>
            <a:r>
              <a:rPr lang="en" sz="1200">
                <a:solidFill>
                  <a:schemeClr val="accent2"/>
                </a:solidFill>
                <a:latin typeface="Georgia"/>
                <a:ea typeface="Georgia"/>
                <a:cs typeface="Georgia"/>
                <a:sym typeface="Georgia"/>
              </a:rPr>
              <a:t>Cascade Classifier</a:t>
            </a:r>
            <a:endParaRPr sz="1200">
              <a:solidFill>
                <a:schemeClr val="dk2"/>
              </a:solidFill>
              <a:latin typeface="Georgia"/>
              <a:ea typeface="Georgia"/>
              <a:cs typeface="Georgia"/>
              <a:sym typeface="Georgia"/>
            </a:endParaRPr>
          </a:p>
          <a:p>
            <a:pPr indent="0" lvl="0" marL="0" rtl="0" algn="ctr">
              <a:spcBef>
                <a:spcPts val="0"/>
              </a:spcBef>
              <a:spcAft>
                <a:spcPts val="0"/>
              </a:spcAft>
              <a:buNone/>
            </a:pPr>
            <a:r>
              <a:t/>
            </a:r>
            <a:endParaRPr sz="1200">
              <a:solidFill>
                <a:schemeClr val="dk2"/>
              </a:solidFill>
            </a:endParaRPr>
          </a:p>
        </p:txBody>
      </p:sp>
      <p:sp>
        <p:nvSpPr>
          <p:cNvPr id="292" name="Google Shape;292;p41"/>
          <p:cNvSpPr txBox="1"/>
          <p:nvPr/>
        </p:nvSpPr>
        <p:spPr>
          <a:xfrm>
            <a:off x="1072075" y="261850"/>
            <a:ext cx="2266200" cy="3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Prata"/>
                <a:ea typeface="Prata"/>
                <a:cs typeface="Prata"/>
                <a:sym typeface="Prata"/>
              </a:rPr>
              <a:t>MST-E Dataset</a:t>
            </a:r>
            <a:endParaRPr b="1" sz="1800">
              <a:solidFill>
                <a:schemeClr val="dk2"/>
              </a:solidFill>
              <a:latin typeface="Prata"/>
              <a:ea typeface="Prata"/>
              <a:cs typeface="Prata"/>
              <a:sym typeface="Prata"/>
            </a:endParaRPr>
          </a:p>
        </p:txBody>
      </p:sp>
      <p:sp>
        <p:nvSpPr>
          <p:cNvPr id="293" name="Google Shape;293;p41"/>
          <p:cNvSpPr txBox="1"/>
          <p:nvPr/>
        </p:nvSpPr>
        <p:spPr>
          <a:xfrm>
            <a:off x="3520825" y="2844650"/>
            <a:ext cx="1673400" cy="38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Georgia"/>
                <a:ea typeface="Georgia"/>
                <a:cs typeface="Georgia"/>
                <a:sym typeface="Georgia"/>
              </a:rPr>
              <a:t>Face </a:t>
            </a:r>
            <a:r>
              <a:rPr lang="en" sz="1200">
                <a:solidFill>
                  <a:schemeClr val="dk2"/>
                </a:solidFill>
                <a:latin typeface="Georgia"/>
                <a:ea typeface="Georgia"/>
                <a:cs typeface="Georgia"/>
                <a:sym typeface="Georgia"/>
              </a:rPr>
              <a:t>Segmentation</a:t>
            </a:r>
            <a:r>
              <a:rPr lang="en" sz="1200">
                <a:solidFill>
                  <a:schemeClr val="dk2"/>
                </a:solidFill>
                <a:latin typeface="Georgia"/>
                <a:ea typeface="Georgia"/>
                <a:cs typeface="Georgia"/>
                <a:sym typeface="Georgia"/>
              </a:rPr>
              <a:t> </a:t>
            </a:r>
            <a:endParaRPr sz="1200">
              <a:solidFill>
                <a:schemeClr val="dk2"/>
              </a:solidFill>
              <a:latin typeface="Georgia"/>
              <a:ea typeface="Georgia"/>
              <a:cs typeface="Georgia"/>
              <a:sym typeface="Georgia"/>
            </a:endParaRPr>
          </a:p>
          <a:p>
            <a:pPr indent="0" lvl="0" marL="0" rtl="0" algn="ctr">
              <a:spcBef>
                <a:spcPts val="0"/>
              </a:spcBef>
              <a:spcAft>
                <a:spcPts val="0"/>
              </a:spcAft>
              <a:buNone/>
            </a:pPr>
            <a:r>
              <a:rPr lang="en" sz="1200">
                <a:solidFill>
                  <a:schemeClr val="dk2"/>
                </a:solidFill>
                <a:latin typeface="Georgia"/>
                <a:ea typeface="Georgia"/>
                <a:cs typeface="Georgia"/>
                <a:sym typeface="Georgia"/>
              </a:rPr>
              <a:t>Mask </a:t>
            </a:r>
            <a:r>
              <a:rPr lang="en" sz="1200">
                <a:solidFill>
                  <a:schemeClr val="dk2"/>
                </a:solidFill>
                <a:latin typeface="Georgia"/>
                <a:ea typeface="Georgia"/>
                <a:cs typeface="Georgia"/>
                <a:sym typeface="Georgia"/>
              </a:rPr>
              <a:t>Algorithm</a:t>
            </a:r>
            <a:endParaRPr sz="1200">
              <a:solidFill>
                <a:schemeClr val="dk2"/>
              </a:solidFill>
              <a:latin typeface="Georgia"/>
              <a:ea typeface="Georgia"/>
              <a:cs typeface="Georgia"/>
              <a:sym typeface="Georgia"/>
            </a:endParaRPr>
          </a:p>
          <a:p>
            <a:pPr indent="0" lvl="0" marL="0" rtl="0" algn="ctr">
              <a:spcBef>
                <a:spcPts val="0"/>
              </a:spcBef>
              <a:spcAft>
                <a:spcPts val="0"/>
              </a:spcAft>
              <a:buNone/>
            </a:pPr>
            <a:r>
              <a:rPr lang="en" sz="1200">
                <a:solidFill>
                  <a:schemeClr val="dk2"/>
                </a:solidFill>
                <a:latin typeface="Georgia"/>
                <a:ea typeface="Georgia"/>
                <a:cs typeface="Georgia"/>
                <a:sym typeface="Georgia"/>
              </a:rPr>
              <a:t>Using </a:t>
            </a:r>
            <a:endParaRPr sz="1200">
              <a:solidFill>
                <a:schemeClr val="dk2"/>
              </a:solidFill>
              <a:latin typeface="Georgia"/>
              <a:ea typeface="Georgia"/>
              <a:cs typeface="Georgia"/>
              <a:sym typeface="Georgia"/>
            </a:endParaRPr>
          </a:p>
          <a:p>
            <a:pPr indent="0" lvl="0" marL="0" rtl="0" algn="ctr">
              <a:spcBef>
                <a:spcPts val="0"/>
              </a:spcBef>
              <a:spcAft>
                <a:spcPts val="0"/>
              </a:spcAft>
              <a:buNone/>
            </a:pPr>
            <a:r>
              <a:rPr lang="en" sz="1200">
                <a:solidFill>
                  <a:schemeClr val="dk2"/>
                </a:solidFill>
                <a:latin typeface="Georgia"/>
                <a:ea typeface="Georgia"/>
                <a:cs typeface="Georgia"/>
                <a:sym typeface="Georgia"/>
              </a:rPr>
              <a:t>Dlib’s 68 face landmarks</a:t>
            </a:r>
            <a:endParaRPr sz="1200">
              <a:solidFill>
                <a:schemeClr val="dk2"/>
              </a:solidFill>
              <a:latin typeface="Georgia"/>
              <a:ea typeface="Georgia"/>
              <a:cs typeface="Georgia"/>
              <a:sym typeface="Georgi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2"/>
          <p:cNvSpPr txBox="1"/>
          <p:nvPr>
            <p:ph type="title"/>
          </p:nvPr>
        </p:nvSpPr>
        <p:spPr>
          <a:xfrm>
            <a:off x="713225" y="539500"/>
            <a:ext cx="6353400" cy="139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600">
                <a:latin typeface="Georgia"/>
                <a:ea typeface="Georgia"/>
                <a:cs typeface="Georgia"/>
                <a:sym typeface="Georgia"/>
              </a:rPr>
              <a:t>Cheek Patch Detection Algorithm</a:t>
            </a:r>
            <a:endParaRPr b="1" sz="2600">
              <a:latin typeface="Georgia"/>
              <a:ea typeface="Georgia"/>
              <a:cs typeface="Georgia"/>
              <a:sym typeface="Georgia"/>
            </a:endParaRPr>
          </a:p>
        </p:txBody>
      </p:sp>
      <p:pic>
        <p:nvPicPr>
          <p:cNvPr id="299" name="Google Shape;299;p42"/>
          <p:cNvPicPr preferRelativeResize="0"/>
          <p:nvPr/>
        </p:nvPicPr>
        <p:blipFill>
          <a:blip r:embed="rId3">
            <a:alphaModFix/>
          </a:blip>
          <a:stretch>
            <a:fillRect/>
          </a:stretch>
        </p:blipFill>
        <p:spPr>
          <a:xfrm>
            <a:off x="2045200" y="1665850"/>
            <a:ext cx="5439073" cy="3287801"/>
          </a:xfrm>
          <a:prstGeom prst="rect">
            <a:avLst/>
          </a:prstGeom>
          <a:noFill/>
          <a:ln>
            <a:noFill/>
          </a:ln>
        </p:spPr>
      </p:pic>
      <p:pic>
        <p:nvPicPr>
          <p:cNvPr id="300" name="Google Shape;300;p42"/>
          <p:cNvPicPr preferRelativeResize="0"/>
          <p:nvPr/>
        </p:nvPicPr>
        <p:blipFill rotWithShape="1">
          <a:blip r:embed="rId4">
            <a:alphaModFix/>
          </a:blip>
          <a:srcRect b="64497" l="0" r="0" t="-11689"/>
          <a:stretch/>
        </p:blipFill>
        <p:spPr>
          <a:xfrm>
            <a:off x="4635164" y="1723372"/>
            <a:ext cx="1978631" cy="232066"/>
          </a:xfrm>
          <a:prstGeom prst="rect">
            <a:avLst/>
          </a:prstGeom>
          <a:noFill/>
          <a:ln>
            <a:noFill/>
          </a:ln>
        </p:spPr>
      </p:pic>
      <p:pic>
        <p:nvPicPr>
          <p:cNvPr id="301" name="Google Shape;301;p42"/>
          <p:cNvPicPr preferRelativeResize="0"/>
          <p:nvPr/>
        </p:nvPicPr>
        <p:blipFill rotWithShape="1">
          <a:blip r:embed="rId4">
            <a:alphaModFix/>
          </a:blip>
          <a:srcRect b="20567" l="0" r="0" t="41116"/>
          <a:stretch/>
        </p:blipFill>
        <p:spPr>
          <a:xfrm>
            <a:off x="4635164" y="3515195"/>
            <a:ext cx="1978631" cy="188419"/>
          </a:xfrm>
          <a:prstGeom prst="rect">
            <a:avLst/>
          </a:prstGeom>
          <a:noFill/>
          <a:ln>
            <a:noFill/>
          </a:ln>
        </p:spPr>
      </p:pic>
      <p:sp>
        <p:nvSpPr>
          <p:cNvPr id="302" name="Google Shape;302;p42"/>
          <p:cNvSpPr txBox="1"/>
          <p:nvPr/>
        </p:nvSpPr>
        <p:spPr>
          <a:xfrm>
            <a:off x="3875338" y="1311525"/>
            <a:ext cx="3498300" cy="25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Georgia"/>
                <a:ea typeface="Georgia"/>
                <a:cs typeface="Georgia"/>
                <a:sym typeface="Georgia"/>
              </a:rPr>
              <a:t>Detected                     Matched</a:t>
            </a:r>
            <a:endParaRPr sz="1800">
              <a:solidFill>
                <a:schemeClr val="dk2"/>
              </a:solidFill>
              <a:latin typeface="Georgia"/>
              <a:ea typeface="Georgia"/>
              <a:cs typeface="Georgia"/>
              <a:sym typeface="Georgi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43"/>
          <p:cNvPicPr preferRelativeResize="0"/>
          <p:nvPr/>
        </p:nvPicPr>
        <p:blipFill>
          <a:blip r:embed="rId3">
            <a:alphaModFix/>
          </a:blip>
          <a:stretch>
            <a:fillRect/>
          </a:stretch>
        </p:blipFill>
        <p:spPr>
          <a:xfrm>
            <a:off x="1654224" y="930850"/>
            <a:ext cx="6251475" cy="3998451"/>
          </a:xfrm>
          <a:prstGeom prst="rect">
            <a:avLst/>
          </a:prstGeom>
          <a:noFill/>
          <a:ln>
            <a:noFill/>
          </a:ln>
        </p:spPr>
      </p:pic>
      <p:pic>
        <p:nvPicPr>
          <p:cNvPr id="308" name="Google Shape;308;p43"/>
          <p:cNvPicPr preferRelativeResize="0"/>
          <p:nvPr/>
        </p:nvPicPr>
        <p:blipFill rotWithShape="1">
          <a:blip r:embed="rId4">
            <a:alphaModFix/>
          </a:blip>
          <a:srcRect b="50305" l="0" r="0" t="0"/>
          <a:stretch/>
        </p:blipFill>
        <p:spPr>
          <a:xfrm>
            <a:off x="4630750" y="1205452"/>
            <a:ext cx="2023250" cy="246948"/>
          </a:xfrm>
          <a:prstGeom prst="rect">
            <a:avLst/>
          </a:prstGeom>
          <a:noFill/>
          <a:ln>
            <a:noFill/>
          </a:ln>
        </p:spPr>
      </p:pic>
      <p:pic>
        <p:nvPicPr>
          <p:cNvPr id="309" name="Google Shape;309;p43"/>
          <p:cNvPicPr preferRelativeResize="0"/>
          <p:nvPr/>
        </p:nvPicPr>
        <p:blipFill rotWithShape="1">
          <a:blip r:embed="rId4">
            <a:alphaModFix/>
          </a:blip>
          <a:srcRect b="0" l="0" r="0" t="50305"/>
          <a:stretch/>
        </p:blipFill>
        <p:spPr>
          <a:xfrm>
            <a:off x="4630738" y="3143300"/>
            <a:ext cx="2023275" cy="246950"/>
          </a:xfrm>
          <a:prstGeom prst="rect">
            <a:avLst/>
          </a:prstGeom>
          <a:noFill/>
          <a:ln>
            <a:noFill/>
          </a:ln>
        </p:spPr>
      </p:pic>
      <p:sp>
        <p:nvSpPr>
          <p:cNvPr id="310" name="Google Shape;310;p43"/>
          <p:cNvSpPr txBox="1"/>
          <p:nvPr/>
        </p:nvSpPr>
        <p:spPr>
          <a:xfrm>
            <a:off x="3893213" y="480250"/>
            <a:ext cx="3498300" cy="25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Georgia"/>
                <a:ea typeface="Georgia"/>
                <a:cs typeface="Georgia"/>
                <a:sym typeface="Georgia"/>
              </a:rPr>
              <a:t>Detected                       Matched</a:t>
            </a:r>
            <a:endParaRPr sz="1800">
              <a:solidFill>
                <a:schemeClr val="dk2"/>
              </a:solidFill>
              <a:latin typeface="Georgia"/>
              <a:ea typeface="Georgia"/>
              <a:cs typeface="Georgia"/>
              <a:sym typeface="Georgi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44"/>
          <p:cNvPicPr preferRelativeResize="0"/>
          <p:nvPr/>
        </p:nvPicPr>
        <p:blipFill>
          <a:blip r:embed="rId3">
            <a:alphaModFix/>
          </a:blip>
          <a:stretch>
            <a:fillRect/>
          </a:stretch>
        </p:blipFill>
        <p:spPr>
          <a:xfrm>
            <a:off x="934500" y="1677150"/>
            <a:ext cx="7431574" cy="2353500"/>
          </a:xfrm>
          <a:prstGeom prst="rect">
            <a:avLst/>
          </a:prstGeom>
          <a:noFill/>
          <a:ln>
            <a:noFill/>
          </a:ln>
        </p:spPr>
      </p:pic>
      <p:pic>
        <p:nvPicPr>
          <p:cNvPr id="316" name="Google Shape;316;p44"/>
          <p:cNvPicPr preferRelativeResize="0"/>
          <p:nvPr/>
        </p:nvPicPr>
        <p:blipFill rotWithShape="1">
          <a:blip r:embed="rId4">
            <a:alphaModFix/>
          </a:blip>
          <a:srcRect b="19146" l="0" r="0" t="0"/>
          <a:stretch/>
        </p:blipFill>
        <p:spPr>
          <a:xfrm>
            <a:off x="4728775" y="1882250"/>
            <a:ext cx="1925300" cy="254725"/>
          </a:xfrm>
          <a:prstGeom prst="rect">
            <a:avLst/>
          </a:prstGeom>
          <a:noFill/>
          <a:ln>
            <a:noFill/>
          </a:ln>
        </p:spPr>
      </p:pic>
      <p:sp>
        <p:nvSpPr>
          <p:cNvPr id="317" name="Google Shape;317;p44"/>
          <p:cNvSpPr txBox="1"/>
          <p:nvPr/>
        </p:nvSpPr>
        <p:spPr>
          <a:xfrm>
            <a:off x="3942277" y="1190300"/>
            <a:ext cx="3960900" cy="25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Georgia"/>
                <a:ea typeface="Georgia"/>
                <a:cs typeface="Georgia"/>
                <a:sym typeface="Georgia"/>
              </a:rPr>
              <a:t>Detected                            Matched</a:t>
            </a:r>
            <a:endParaRPr sz="1800">
              <a:solidFill>
                <a:schemeClr val="dk2"/>
              </a:solidFill>
              <a:latin typeface="Georgia"/>
              <a:ea typeface="Georgia"/>
              <a:cs typeface="Georgia"/>
              <a:sym typeface="Georgi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5"/>
          <p:cNvSpPr txBox="1"/>
          <p:nvPr>
            <p:ph type="title"/>
          </p:nvPr>
        </p:nvSpPr>
        <p:spPr>
          <a:xfrm>
            <a:off x="713225" y="539500"/>
            <a:ext cx="6353400" cy="139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500">
                <a:latin typeface="Prata"/>
                <a:ea typeface="Prata"/>
                <a:cs typeface="Prata"/>
                <a:sym typeface="Prata"/>
              </a:rPr>
              <a:t>Face Segmentation Algorithm </a:t>
            </a:r>
            <a:endParaRPr sz="2500">
              <a:latin typeface="Prata"/>
              <a:ea typeface="Prata"/>
              <a:cs typeface="Prata"/>
              <a:sym typeface="Prata"/>
            </a:endParaRPr>
          </a:p>
        </p:txBody>
      </p:sp>
      <p:pic>
        <p:nvPicPr>
          <p:cNvPr id="323" name="Google Shape;323;p45"/>
          <p:cNvPicPr preferRelativeResize="0"/>
          <p:nvPr/>
        </p:nvPicPr>
        <p:blipFill>
          <a:blip r:embed="rId3">
            <a:alphaModFix/>
          </a:blip>
          <a:stretch>
            <a:fillRect/>
          </a:stretch>
        </p:blipFill>
        <p:spPr>
          <a:xfrm>
            <a:off x="1738687" y="1335975"/>
            <a:ext cx="5666625" cy="38075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p46"/>
          <p:cNvPicPr preferRelativeResize="0"/>
          <p:nvPr/>
        </p:nvPicPr>
        <p:blipFill>
          <a:blip r:embed="rId3">
            <a:alphaModFix/>
          </a:blip>
          <a:stretch>
            <a:fillRect/>
          </a:stretch>
        </p:blipFill>
        <p:spPr>
          <a:xfrm>
            <a:off x="1239325" y="447775"/>
            <a:ext cx="7339201" cy="42479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47"/>
          <p:cNvPicPr preferRelativeResize="0"/>
          <p:nvPr/>
        </p:nvPicPr>
        <p:blipFill>
          <a:blip r:embed="rId3">
            <a:alphaModFix/>
          </a:blip>
          <a:stretch>
            <a:fillRect/>
          </a:stretch>
        </p:blipFill>
        <p:spPr>
          <a:xfrm>
            <a:off x="1284475" y="376613"/>
            <a:ext cx="6575050" cy="43902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8"/>
          <p:cNvSpPr txBox="1"/>
          <p:nvPr>
            <p:ph type="title"/>
          </p:nvPr>
        </p:nvSpPr>
        <p:spPr>
          <a:xfrm>
            <a:off x="712024" y="871500"/>
            <a:ext cx="3346800" cy="32160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02</a:t>
            </a:r>
            <a:endParaRPr/>
          </a:p>
        </p:txBody>
      </p:sp>
      <p:sp>
        <p:nvSpPr>
          <p:cNvPr id="339" name="Google Shape;339;p48"/>
          <p:cNvSpPr txBox="1"/>
          <p:nvPr>
            <p:ph idx="1" type="subTitle"/>
          </p:nvPr>
        </p:nvSpPr>
        <p:spPr>
          <a:xfrm>
            <a:off x="745575" y="2189675"/>
            <a:ext cx="3407700" cy="1307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Stage</a:t>
            </a:r>
            <a:endParaRPr/>
          </a:p>
        </p:txBody>
      </p:sp>
      <p:sp>
        <p:nvSpPr>
          <p:cNvPr id="340" name="Google Shape;340;p48"/>
          <p:cNvSpPr txBox="1"/>
          <p:nvPr>
            <p:ph idx="1" type="subTitle"/>
          </p:nvPr>
        </p:nvSpPr>
        <p:spPr>
          <a:xfrm>
            <a:off x="4675825" y="1471225"/>
            <a:ext cx="4336200" cy="2873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lt1"/>
                </a:solidFill>
              </a:rPr>
              <a:t>ShadeFusion Matching Algorithm</a:t>
            </a:r>
            <a:endParaRPr>
              <a:solidFill>
                <a:schemeClr val="lt1"/>
              </a:solidFill>
            </a:endParaRPr>
          </a:p>
          <a:p>
            <a:pPr indent="0" lvl="0" marL="0" rtl="0" algn="l">
              <a:spcBef>
                <a:spcPts val="1200"/>
              </a:spcBef>
              <a:spcAft>
                <a:spcPts val="1200"/>
              </a:spcAft>
              <a:buNone/>
            </a:pPr>
            <a:r>
              <a:t/>
            </a:r>
            <a:endParaRPr>
              <a:solidFill>
                <a:schemeClr val="l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9"/>
          <p:cNvSpPr txBox="1"/>
          <p:nvPr>
            <p:ph idx="1" type="body"/>
          </p:nvPr>
        </p:nvSpPr>
        <p:spPr>
          <a:xfrm>
            <a:off x="285250" y="1403800"/>
            <a:ext cx="5887500" cy="917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b="1" lang="en" sz="1300">
                <a:solidFill>
                  <a:srgbClr val="333333"/>
                </a:solidFill>
                <a:latin typeface="Georgia"/>
                <a:ea typeface="Georgia"/>
                <a:cs typeface="Georgia"/>
                <a:sym typeface="Georgia"/>
              </a:rPr>
              <a:t>Hypothesis:</a:t>
            </a:r>
            <a:r>
              <a:rPr lang="en" sz="1300">
                <a:solidFill>
                  <a:srgbClr val="333333"/>
                </a:solidFill>
                <a:latin typeface="Georgia"/>
                <a:ea typeface="Georgia"/>
                <a:cs typeface="Georgia"/>
                <a:sym typeface="Georgia"/>
              </a:rPr>
              <a:t> Based on the foundations that are available in the market mixing two shades within the same brand will produce a </a:t>
            </a:r>
            <a:r>
              <a:rPr b="1" lang="en" sz="1300">
                <a:solidFill>
                  <a:srgbClr val="333333"/>
                </a:solidFill>
                <a:latin typeface="Georgia"/>
                <a:ea typeface="Georgia"/>
                <a:cs typeface="Georgia"/>
                <a:sym typeface="Georgia"/>
              </a:rPr>
              <a:t>better</a:t>
            </a:r>
            <a:r>
              <a:rPr lang="en" sz="1300">
                <a:solidFill>
                  <a:srgbClr val="333333"/>
                </a:solidFill>
                <a:latin typeface="Georgia"/>
                <a:ea typeface="Georgia"/>
                <a:cs typeface="Georgia"/>
                <a:sym typeface="Georgia"/>
              </a:rPr>
              <a:t> foundation match than choosing one specific foundation within a brand for varying individual’s skin tone</a:t>
            </a:r>
            <a:endParaRPr sz="1300">
              <a:solidFill>
                <a:srgbClr val="333333"/>
              </a:solidFill>
              <a:latin typeface="Georgia"/>
              <a:ea typeface="Georgia"/>
              <a:cs typeface="Georgia"/>
              <a:sym typeface="Georgia"/>
            </a:endParaRPr>
          </a:p>
        </p:txBody>
      </p:sp>
      <p:sp>
        <p:nvSpPr>
          <p:cNvPr id="346" name="Google Shape;346;p49"/>
          <p:cNvSpPr txBox="1"/>
          <p:nvPr>
            <p:ph type="title"/>
          </p:nvPr>
        </p:nvSpPr>
        <p:spPr>
          <a:xfrm>
            <a:off x="0" y="539500"/>
            <a:ext cx="7161600" cy="864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Approach to ShadeFusion</a:t>
            </a:r>
            <a:endParaRPr/>
          </a:p>
        </p:txBody>
      </p:sp>
      <p:sp>
        <p:nvSpPr>
          <p:cNvPr id="347" name="Google Shape;347;p49"/>
          <p:cNvSpPr txBox="1"/>
          <p:nvPr>
            <p:ph idx="1" type="body"/>
          </p:nvPr>
        </p:nvSpPr>
        <p:spPr>
          <a:xfrm>
            <a:off x="285250" y="2700075"/>
            <a:ext cx="2793900" cy="491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b="1" lang="en" sz="1300">
                <a:solidFill>
                  <a:srgbClr val="333333"/>
                </a:solidFill>
                <a:latin typeface="Georgia"/>
                <a:ea typeface="Georgia"/>
                <a:cs typeface="Georgia"/>
                <a:sym typeface="Georgia"/>
              </a:rPr>
              <a:t>How Do we Measure a ‘Match’: </a:t>
            </a:r>
            <a:r>
              <a:rPr b="1" lang="en" sz="1300">
                <a:latin typeface="Georgia"/>
                <a:ea typeface="Georgia"/>
                <a:cs typeface="Georgia"/>
                <a:sym typeface="Georgia"/>
              </a:rPr>
              <a:t>Euclidean Hex Distance</a:t>
            </a:r>
            <a:endParaRPr sz="1300">
              <a:latin typeface="Georgia"/>
              <a:ea typeface="Georgia"/>
              <a:cs typeface="Georgia"/>
              <a:sym typeface="Georgia"/>
            </a:endParaRPr>
          </a:p>
        </p:txBody>
      </p:sp>
      <p:pic>
        <p:nvPicPr>
          <p:cNvPr descr="Cover image for Determining the RGB &quot;Distance&quot; Between Two Colors" id="348" name="Google Shape;348;p49"/>
          <p:cNvPicPr preferRelativeResize="0"/>
          <p:nvPr/>
        </p:nvPicPr>
        <p:blipFill>
          <a:blip r:embed="rId3">
            <a:alphaModFix/>
          </a:blip>
          <a:stretch>
            <a:fillRect/>
          </a:stretch>
        </p:blipFill>
        <p:spPr>
          <a:xfrm>
            <a:off x="3231650" y="2321200"/>
            <a:ext cx="3835099" cy="1609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3"/>
          <p:cNvSpPr/>
          <p:nvPr/>
        </p:nvSpPr>
        <p:spPr>
          <a:xfrm>
            <a:off x="0" y="0"/>
            <a:ext cx="91440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9" name="Google Shape;119;p23"/>
          <p:cNvSpPr txBox="1"/>
          <p:nvPr>
            <p:ph type="title"/>
          </p:nvPr>
        </p:nvSpPr>
        <p:spPr>
          <a:xfrm>
            <a:off x="156400" y="73275"/>
            <a:ext cx="8226300" cy="8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200">
                <a:solidFill>
                  <a:schemeClr val="dk1"/>
                </a:solidFill>
              </a:rPr>
              <a:t>The Status Quo of Foundation is acceptance of lack of representation</a:t>
            </a:r>
            <a:endParaRPr sz="3200">
              <a:solidFill>
                <a:schemeClr val="dk1"/>
              </a:solidFill>
            </a:endParaRPr>
          </a:p>
        </p:txBody>
      </p:sp>
      <p:sp>
        <p:nvSpPr>
          <p:cNvPr id="120" name="Google Shape;120;p23"/>
          <p:cNvSpPr txBox="1"/>
          <p:nvPr/>
        </p:nvSpPr>
        <p:spPr>
          <a:xfrm>
            <a:off x="392600" y="1421550"/>
            <a:ext cx="5511000" cy="1698300"/>
          </a:xfrm>
          <a:prstGeom prst="rect">
            <a:avLst/>
          </a:prstGeom>
          <a:noFill/>
          <a:ln>
            <a:noFill/>
          </a:ln>
        </p:spPr>
        <p:txBody>
          <a:bodyPr anchorCtr="0" anchor="t" bIns="91425" lIns="91425" spcFirstLastPara="1" rIns="91425" wrap="square" tIns="91425">
            <a:spAutoFit/>
          </a:bodyPr>
          <a:lstStyle/>
          <a:p>
            <a:pPr indent="-342900" lvl="0" marL="457200" rtl="0" algn="l">
              <a:lnSpc>
                <a:spcPct val="100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The makeup industry is filled with a multitude of foundation brands, each with their own unique formulas</a:t>
            </a:r>
            <a:endParaRPr sz="1800">
              <a:solidFill>
                <a:schemeClr val="dk1"/>
              </a:solidFill>
              <a:latin typeface="Times New Roman"/>
              <a:ea typeface="Times New Roman"/>
              <a:cs typeface="Times New Roman"/>
              <a:sym typeface="Times New Roman"/>
            </a:endParaRPr>
          </a:p>
          <a:p>
            <a:pPr indent="-342900" lvl="0" marL="457200" rtl="0" algn="l">
              <a:lnSpc>
                <a:spcPct val="100000"/>
              </a:lnSpc>
              <a:spcBef>
                <a:spcPts val="1000"/>
              </a:spcBef>
              <a:spcAft>
                <a:spcPts val="100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Many brands trend, yet often, individuals aren’t able to use those brands due to lack or representation</a:t>
            </a:r>
            <a:endParaRPr sz="1700">
              <a:solidFill>
                <a:srgbClr val="565D47"/>
              </a:solidFill>
              <a:latin typeface="Prata"/>
              <a:ea typeface="Prata"/>
              <a:cs typeface="Prata"/>
              <a:sym typeface="Prata"/>
            </a:endParaRPr>
          </a:p>
        </p:txBody>
      </p:sp>
      <p:pic>
        <p:nvPicPr>
          <p:cNvPr id="121" name="Google Shape;121;p23"/>
          <p:cNvPicPr preferRelativeResize="0"/>
          <p:nvPr/>
        </p:nvPicPr>
        <p:blipFill>
          <a:blip r:embed="rId3">
            <a:alphaModFix/>
          </a:blip>
          <a:stretch>
            <a:fillRect/>
          </a:stretch>
        </p:blipFill>
        <p:spPr>
          <a:xfrm>
            <a:off x="942125" y="3272250"/>
            <a:ext cx="3376311" cy="1718849"/>
          </a:xfrm>
          <a:prstGeom prst="rect">
            <a:avLst/>
          </a:prstGeom>
          <a:noFill/>
          <a:ln>
            <a:noFill/>
          </a:ln>
        </p:spPr>
      </p:pic>
      <p:pic>
        <p:nvPicPr>
          <p:cNvPr id="122" name="Google Shape;122;p23"/>
          <p:cNvPicPr preferRelativeResize="0"/>
          <p:nvPr/>
        </p:nvPicPr>
        <p:blipFill>
          <a:blip r:embed="rId4">
            <a:alphaModFix/>
          </a:blip>
          <a:stretch>
            <a:fillRect/>
          </a:stretch>
        </p:blipFill>
        <p:spPr>
          <a:xfrm>
            <a:off x="5488511" y="3223400"/>
            <a:ext cx="2894191" cy="17188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0"/>
          <p:cNvSpPr txBox="1"/>
          <p:nvPr>
            <p:ph idx="1" type="body"/>
          </p:nvPr>
        </p:nvSpPr>
        <p:spPr>
          <a:xfrm>
            <a:off x="475750" y="1527175"/>
            <a:ext cx="5216100" cy="3040500"/>
          </a:xfrm>
          <a:prstGeom prst="rect">
            <a:avLst/>
          </a:prstGeom>
        </p:spPr>
        <p:txBody>
          <a:bodyPr anchorCtr="0" anchor="t" bIns="91425" lIns="91425" spcFirstLastPara="1" rIns="91425" wrap="square" tIns="91425">
            <a:normAutofit/>
          </a:bodyPr>
          <a:lstStyle/>
          <a:p>
            <a:pPr indent="-323850" lvl="0" marL="457200" rtl="0" algn="l">
              <a:lnSpc>
                <a:spcPct val="150000"/>
              </a:lnSpc>
              <a:spcBef>
                <a:spcPts val="0"/>
              </a:spcBef>
              <a:spcAft>
                <a:spcPts val="0"/>
              </a:spcAft>
              <a:buClr>
                <a:srgbClr val="333333"/>
              </a:buClr>
              <a:buSzPts val="1500"/>
              <a:buFont typeface="Georgia"/>
              <a:buAutoNum type="arabicPeriod"/>
            </a:pPr>
            <a:r>
              <a:rPr lang="en" sz="1500">
                <a:solidFill>
                  <a:srgbClr val="333333"/>
                </a:solidFill>
                <a:latin typeface="Georgia"/>
                <a:ea typeface="Georgia"/>
                <a:cs typeface="Georgia"/>
                <a:sym typeface="Georgia"/>
              </a:rPr>
              <a:t>Determine the right representation of ‘color’ for both skin tone and foundation pigments</a:t>
            </a:r>
            <a:endParaRPr sz="1500">
              <a:solidFill>
                <a:srgbClr val="333333"/>
              </a:solidFill>
              <a:latin typeface="Georgia"/>
              <a:ea typeface="Georgia"/>
              <a:cs typeface="Georgia"/>
              <a:sym typeface="Georgia"/>
            </a:endParaRPr>
          </a:p>
          <a:p>
            <a:pPr indent="-323850" lvl="0" marL="457200" rtl="0" algn="l">
              <a:lnSpc>
                <a:spcPct val="150000"/>
              </a:lnSpc>
              <a:spcBef>
                <a:spcPts val="0"/>
              </a:spcBef>
              <a:spcAft>
                <a:spcPts val="0"/>
              </a:spcAft>
              <a:buClr>
                <a:srgbClr val="333333"/>
              </a:buClr>
              <a:buSzPts val="1500"/>
              <a:buFont typeface="Georgia"/>
              <a:buAutoNum type="arabicPeriod"/>
            </a:pPr>
            <a:r>
              <a:rPr lang="en" sz="1500">
                <a:solidFill>
                  <a:srgbClr val="333333"/>
                </a:solidFill>
                <a:latin typeface="Georgia"/>
                <a:ea typeface="Georgia"/>
                <a:cs typeface="Georgia"/>
                <a:sym typeface="Georgia"/>
              </a:rPr>
              <a:t>Pick a target brand</a:t>
            </a:r>
            <a:endParaRPr sz="1500">
              <a:solidFill>
                <a:srgbClr val="333333"/>
              </a:solidFill>
              <a:latin typeface="Georgia"/>
              <a:ea typeface="Georgia"/>
              <a:cs typeface="Georgia"/>
              <a:sym typeface="Georgia"/>
            </a:endParaRPr>
          </a:p>
          <a:p>
            <a:pPr indent="-323850" lvl="0" marL="457200" rtl="0" algn="l">
              <a:lnSpc>
                <a:spcPct val="150000"/>
              </a:lnSpc>
              <a:spcBef>
                <a:spcPts val="0"/>
              </a:spcBef>
              <a:spcAft>
                <a:spcPts val="0"/>
              </a:spcAft>
              <a:buClr>
                <a:srgbClr val="333333"/>
              </a:buClr>
              <a:buSzPts val="1500"/>
              <a:buFont typeface="Georgia"/>
              <a:buAutoNum type="arabicPeriod"/>
            </a:pPr>
            <a:r>
              <a:rPr lang="en" sz="1500">
                <a:solidFill>
                  <a:srgbClr val="333333"/>
                </a:solidFill>
                <a:latin typeface="Georgia"/>
                <a:ea typeface="Georgia"/>
                <a:cs typeface="Georgia"/>
                <a:sym typeface="Georgia"/>
              </a:rPr>
              <a:t>For each skin tone, find the closest 1-1 match</a:t>
            </a:r>
            <a:endParaRPr sz="1500">
              <a:solidFill>
                <a:srgbClr val="333333"/>
              </a:solidFill>
              <a:latin typeface="Georgia"/>
              <a:ea typeface="Georgia"/>
              <a:cs typeface="Georgia"/>
              <a:sym typeface="Georgia"/>
            </a:endParaRPr>
          </a:p>
          <a:p>
            <a:pPr indent="-323850" lvl="0" marL="457200" rtl="0" algn="l">
              <a:lnSpc>
                <a:spcPct val="150000"/>
              </a:lnSpc>
              <a:spcBef>
                <a:spcPts val="0"/>
              </a:spcBef>
              <a:spcAft>
                <a:spcPts val="0"/>
              </a:spcAft>
              <a:buClr>
                <a:srgbClr val="333333"/>
              </a:buClr>
              <a:buSzPts val="1500"/>
              <a:buFont typeface="Georgia"/>
              <a:buAutoNum type="arabicPeriod"/>
            </a:pPr>
            <a:r>
              <a:rPr lang="en" sz="1500">
                <a:solidFill>
                  <a:srgbClr val="333333"/>
                </a:solidFill>
                <a:latin typeface="Georgia"/>
                <a:ea typeface="Georgia"/>
                <a:cs typeface="Georgia"/>
                <a:sym typeface="Georgia"/>
              </a:rPr>
              <a:t>For each skin tone, find the closest 2-1 match</a:t>
            </a:r>
            <a:endParaRPr sz="1500">
              <a:solidFill>
                <a:srgbClr val="333333"/>
              </a:solidFill>
              <a:latin typeface="Georgia"/>
              <a:ea typeface="Georgia"/>
              <a:cs typeface="Georgia"/>
              <a:sym typeface="Georgia"/>
            </a:endParaRPr>
          </a:p>
          <a:p>
            <a:pPr indent="-323850" lvl="1" marL="914400" rtl="0" algn="l">
              <a:lnSpc>
                <a:spcPct val="150000"/>
              </a:lnSpc>
              <a:spcBef>
                <a:spcPts val="0"/>
              </a:spcBef>
              <a:spcAft>
                <a:spcPts val="0"/>
              </a:spcAft>
              <a:buClr>
                <a:srgbClr val="333333"/>
              </a:buClr>
              <a:buSzPts val="1500"/>
              <a:buFont typeface="Georgia"/>
              <a:buAutoNum type="alphaLcPeriod"/>
            </a:pPr>
            <a:r>
              <a:rPr lang="en" sz="1500">
                <a:solidFill>
                  <a:srgbClr val="333333"/>
                </a:solidFill>
                <a:latin typeface="Georgia"/>
                <a:ea typeface="Georgia"/>
                <a:cs typeface="Georgia"/>
                <a:sym typeface="Georgia"/>
              </a:rPr>
              <a:t>Iterate through .1 proportions of foundation</a:t>
            </a:r>
            <a:endParaRPr sz="1500">
              <a:solidFill>
                <a:srgbClr val="333333"/>
              </a:solidFill>
              <a:latin typeface="Georgia"/>
              <a:ea typeface="Georgia"/>
              <a:cs typeface="Georgia"/>
              <a:sym typeface="Georgia"/>
            </a:endParaRPr>
          </a:p>
          <a:p>
            <a:pPr indent="-323850" lvl="0" marL="457200" rtl="0" algn="l">
              <a:lnSpc>
                <a:spcPct val="150000"/>
              </a:lnSpc>
              <a:spcBef>
                <a:spcPts val="0"/>
              </a:spcBef>
              <a:spcAft>
                <a:spcPts val="0"/>
              </a:spcAft>
              <a:buClr>
                <a:srgbClr val="333333"/>
              </a:buClr>
              <a:buSzPts val="1500"/>
              <a:buFont typeface="Georgia"/>
              <a:buAutoNum type="arabicPeriod"/>
            </a:pPr>
            <a:r>
              <a:rPr lang="en" sz="1500">
                <a:solidFill>
                  <a:srgbClr val="333333"/>
                </a:solidFill>
                <a:latin typeface="Georgia"/>
                <a:ea typeface="Georgia"/>
                <a:cs typeface="Georgia"/>
                <a:sym typeface="Georgia"/>
              </a:rPr>
              <a:t>Calculate the Euclidean Distance of created foundation pigment from true skin tone color</a:t>
            </a:r>
            <a:endParaRPr sz="1500">
              <a:solidFill>
                <a:srgbClr val="333333"/>
              </a:solidFill>
              <a:latin typeface="Georgia"/>
              <a:ea typeface="Georgia"/>
              <a:cs typeface="Georgia"/>
              <a:sym typeface="Georgia"/>
            </a:endParaRPr>
          </a:p>
        </p:txBody>
      </p:sp>
      <p:sp>
        <p:nvSpPr>
          <p:cNvPr id="354" name="Google Shape;354;p50"/>
          <p:cNvSpPr txBox="1"/>
          <p:nvPr>
            <p:ph type="title"/>
          </p:nvPr>
        </p:nvSpPr>
        <p:spPr>
          <a:xfrm>
            <a:off x="64900" y="539500"/>
            <a:ext cx="6781500" cy="864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ShadeFusion Methodology</a:t>
            </a:r>
            <a:endParaRPr/>
          </a:p>
        </p:txBody>
      </p:sp>
      <p:pic>
        <p:nvPicPr>
          <p:cNvPr descr="I Tried TikTok's Color Theory Foundation Hack — See Photos | Allure" id="355" name="Google Shape;355;p50"/>
          <p:cNvPicPr preferRelativeResize="0"/>
          <p:nvPr/>
        </p:nvPicPr>
        <p:blipFill rotWithShape="1">
          <a:blip r:embed="rId3">
            <a:alphaModFix/>
          </a:blip>
          <a:srcRect b="0" l="0" r="49726" t="0"/>
          <a:stretch/>
        </p:blipFill>
        <p:spPr>
          <a:xfrm>
            <a:off x="6846388" y="0"/>
            <a:ext cx="2297611" cy="2571750"/>
          </a:xfrm>
          <a:prstGeom prst="rect">
            <a:avLst/>
          </a:prstGeom>
          <a:noFill/>
          <a:ln>
            <a:noFill/>
          </a:ln>
        </p:spPr>
      </p:pic>
      <p:pic>
        <p:nvPicPr>
          <p:cNvPr descr="I Tried TikTok's Color Theory Foundation Hack — See Photos | Allure" id="356" name="Google Shape;356;p50"/>
          <p:cNvPicPr preferRelativeResize="0"/>
          <p:nvPr/>
        </p:nvPicPr>
        <p:blipFill rotWithShape="1">
          <a:blip r:embed="rId3">
            <a:alphaModFix/>
          </a:blip>
          <a:srcRect b="0" l="50970" r="0" t="0"/>
          <a:stretch/>
        </p:blipFill>
        <p:spPr>
          <a:xfrm>
            <a:off x="6846400" y="2506537"/>
            <a:ext cx="2297599" cy="263696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1"/>
          <p:cNvSpPr/>
          <p:nvPr/>
        </p:nvSpPr>
        <p:spPr>
          <a:xfrm>
            <a:off x="7030450" y="0"/>
            <a:ext cx="22458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2" name="Google Shape;362;p51"/>
          <p:cNvSpPr txBox="1"/>
          <p:nvPr>
            <p:ph type="title"/>
          </p:nvPr>
        </p:nvSpPr>
        <p:spPr>
          <a:xfrm>
            <a:off x="248950" y="0"/>
            <a:ext cx="6781500" cy="864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Comparing 1-1 Match to ShadeFusion Match</a:t>
            </a:r>
            <a:endParaRPr/>
          </a:p>
        </p:txBody>
      </p:sp>
      <p:sp>
        <p:nvSpPr>
          <p:cNvPr id="363" name="Google Shape;363;p51"/>
          <p:cNvSpPr/>
          <p:nvPr/>
        </p:nvSpPr>
        <p:spPr>
          <a:xfrm>
            <a:off x="3916030" y="1846000"/>
            <a:ext cx="1247700" cy="1278300"/>
          </a:xfrm>
          <a:prstGeom prst="ellipse">
            <a:avLst/>
          </a:prstGeom>
          <a:solidFill>
            <a:srgbClr val="9963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4" name="Google Shape;364;p51"/>
          <p:cNvSpPr txBox="1"/>
          <p:nvPr/>
        </p:nvSpPr>
        <p:spPr>
          <a:xfrm>
            <a:off x="3954201" y="3220004"/>
            <a:ext cx="1171500" cy="32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Georgia"/>
                <a:ea typeface="Georgia"/>
                <a:cs typeface="Georgia"/>
                <a:sym typeface="Georgia"/>
              </a:rPr>
              <a:t>Target Skin Tone</a:t>
            </a:r>
            <a:endParaRPr sz="1800">
              <a:solidFill>
                <a:schemeClr val="dk2"/>
              </a:solidFill>
              <a:latin typeface="Georgia"/>
              <a:ea typeface="Georgia"/>
              <a:cs typeface="Georgia"/>
              <a:sym typeface="Georgia"/>
            </a:endParaRPr>
          </a:p>
        </p:txBody>
      </p:sp>
      <p:sp>
        <p:nvSpPr>
          <p:cNvPr id="365" name="Google Shape;365;p51"/>
          <p:cNvSpPr/>
          <p:nvPr/>
        </p:nvSpPr>
        <p:spPr>
          <a:xfrm>
            <a:off x="878350" y="1846000"/>
            <a:ext cx="1247700" cy="1278300"/>
          </a:xfrm>
          <a:prstGeom prst="ellipse">
            <a:avLst/>
          </a:prstGeom>
          <a:solidFill>
            <a:srgbClr val="9E6F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6" name="Google Shape;366;p51"/>
          <p:cNvSpPr txBox="1"/>
          <p:nvPr/>
        </p:nvSpPr>
        <p:spPr>
          <a:xfrm>
            <a:off x="916521" y="3220004"/>
            <a:ext cx="1171500" cy="32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Georgia"/>
                <a:ea typeface="Georgia"/>
                <a:cs typeface="Georgia"/>
                <a:sym typeface="Georgia"/>
              </a:rPr>
              <a:t>Best 1-1 Match</a:t>
            </a:r>
            <a:endParaRPr sz="1800">
              <a:solidFill>
                <a:schemeClr val="dk2"/>
              </a:solidFill>
              <a:latin typeface="Georgia"/>
              <a:ea typeface="Georgia"/>
              <a:cs typeface="Georgia"/>
              <a:sym typeface="Georgia"/>
            </a:endParaRPr>
          </a:p>
        </p:txBody>
      </p:sp>
      <p:pic>
        <p:nvPicPr>
          <p:cNvPr descr="Ruler - Free education icons" id="367" name="Google Shape;367;p51"/>
          <p:cNvPicPr preferRelativeResize="0"/>
          <p:nvPr/>
        </p:nvPicPr>
        <p:blipFill>
          <a:blip r:embed="rId3">
            <a:alphaModFix/>
          </a:blip>
          <a:stretch>
            <a:fillRect/>
          </a:stretch>
        </p:blipFill>
        <p:spPr>
          <a:xfrm rot="2630332">
            <a:off x="2635937" y="2099902"/>
            <a:ext cx="770331" cy="770331"/>
          </a:xfrm>
          <a:prstGeom prst="rect">
            <a:avLst/>
          </a:prstGeom>
          <a:noFill/>
          <a:ln>
            <a:noFill/>
          </a:ln>
        </p:spPr>
      </p:pic>
      <p:sp>
        <p:nvSpPr>
          <p:cNvPr id="368" name="Google Shape;368;p51"/>
          <p:cNvSpPr txBox="1"/>
          <p:nvPr/>
        </p:nvSpPr>
        <p:spPr>
          <a:xfrm>
            <a:off x="2171376" y="1846000"/>
            <a:ext cx="1699500" cy="2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Georgia"/>
                <a:ea typeface="Georgia"/>
                <a:cs typeface="Georgia"/>
                <a:sym typeface="Georgia"/>
              </a:rPr>
              <a:t>Error Distance = 15.74</a:t>
            </a:r>
            <a:endParaRPr sz="1200">
              <a:solidFill>
                <a:schemeClr val="dk2"/>
              </a:solidFill>
              <a:latin typeface="Georgia"/>
              <a:ea typeface="Georgia"/>
              <a:cs typeface="Georgia"/>
              <a:sym typeface="Georgia"/>
            </a:endParaRPr>
          </a:p>
        </p:txBody>
      </p:sp>
      <p:sp>
        <p:nvSpPr>
          <p:cNvPr id="369" name="Google Shape;369;p51"/>
          <p:cNvSpPr/>
          <p:nvPr/>
        </p:nvSpPr>
        <p:spPr>
          <a:xfrm>
            <a:off x="6953700" y="1846000"/>
            <a:ext cx="1247700" cy="1278300"/>
          </a:xfrm>
          <a:prstGeom prst="ellipse">
            <a:avLst/>
          </a:prstGeom>
          <a:solidFill>
            <a:srgbClr val="9C663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0" name="Google Shape;370;p51"/>
          <p:cNvSpPr txBox="1"/>
          <p:nvPr/>
        </p:nvSpPr>
        <p:spPr>
          <a:xfrm>
            <a:off x="6991876" y="3220004"/>
            <a:ext cx="1171500" cy="32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Georgia"/>
                <a:ea typeface="Georgia"/>
                <a:cs typeface="Georgia"/>
                <a:sym typeface="Georgia"/>
              </a:rPr>
              <a:t>Best 2-1 Match</a:t>
            </a:r>
            <a:endParaRPr sz="1800">
              <a:solidFill>
                <a:schemeClr val="dk2"/>
              </a:solidFill>
              <a:latin typeface="Georgia"/>
              <a:ea typeface="Georgia"/>
              <a:cs typeface="Georgia"/>
              <a:sym typeface="Georgia"/>
            </a:endParaRPr>
          </a:p>
        </p:txBody>
      </p:sp>
      <p:pic>
        <p:nvPicPr>
          <p:cNvPr descr="Ruler - Free education icons" id="371" name="Google Shape;371;p51"/>
          <p:cNvPicPr preferRelativeResize="0"/>
          <p:nvPr/>
        </p:nvPicPr>
        <p:blipFill>
          <a:blip r:embed="rId3">
            <a:alphaModFix/>
          </a:blip>
          <a:stretch>
            <a:fillRect/>
          </a:stretch>
        </p:blipFill>
        <p:spPr>
          <a:xfrm rot="2630332">
            <a:off x="5711899" y="2152652"/>
            <a:ext cx="770331" cy="770331"/>
          </a:xfrm>
          <a:prstGeom prst="rect">
            <a:avLst/>
          </a:prstGeom>
          <a:noFill/>
          <a:ln>
            <a:noFill/>
          </a:ln>
        </p:spPr>
      </p:pic>
      <p:sp>
        <p:nvSpPr>
          <p:cNvPr id="372" name="Google Shape;372;p51"/>
          <p:cNvSpPr txBox="1"/>
          <p:nvPr/>
        </p:nvSpPr>
        <p:spPr>
          <a:xfrm>
            <a:off x="5247338" y="1898750"/>
            <a:ext cx="1699500" cy="2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Georgia"/>
                <a:ea typeface="Georgia"/>
                <a:cs typeface="Georgia"/>
                <a:sym typeface="Georgia"/>
              </a:rPr>
              <a:t>Error Distance = 1.41</a:t>
            </a:r>
            <a:endParaRPr sz="1200">
              <a:solidFill>
                <a:schemeClr val="dk2"/>
              </a:solidFill>
              <a:latin typeface="Georgia"/>
              <a:ea typeface="Georgia"/>
              <a:cs typeface="Georgia"/>
              <a:sym typeface="Georgia"/>
            </a:endParaRPr>
          </a:p>
        </p:txBody>
      </p:sp>
      <p:sp>
        <p:nvSpPr>
          <p:cNvPr id="373" name="Google Shape;373;p51"/>
          <p:cNvSpPr/>
          <p:nvPr/>
        </p:nvSpPr>
        <p:spPr>
          <a:xfrm>
            <a:off x="405075" y="4221875"/>
            <a:ext cx="7067400" cy="646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2"/>
          <p:cNvSpPr/>
          <p:nvPr/>
        </p:nvSpPr>
        <p:spPr>
          <a:xfrm>
            <a:off x="405075" y="4221875"/>
            <a:ext cx="7067400" cy="646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9" name="Google Shape;379;p52"/>
          <p:cNvSpPr/>
          <p:nvPr/>
        </p:nvSpPr>
        <p:spPr>
          <a:xfrm>
            <a:off x="7030450" y="0"/>
            <a:ext cx="22458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0" name="Google Shape;380;p52"/>
          <p:cNvSpPr/>
          <p:nvPr/>
        </p:nvSpPr>
        <p:spPr>
          <a:xfrm>
            <a:off x="6514250" y="2880800"/>
            <a:ext cx="2629800" cy="2262600"/>
          </a:xfrm>
          <a:prstGeom prst="roundRect">
            <a:avLst>
              <a:gd fmla="val 16667" name="adj"/>
            </a:avLst>
          </a:prstGeom>
          <a:solidFill>
            <a:srgbClr val="565D4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1" name="Google Shape;381;p52"/>
          <p:cNvSpPr txBox="1"/>
          <p:nvPr>
            <p:ph type="title"/>
          </p:nvPr>
        </p:nvSpPr>
        <p:spPr>
          <a:xfrm>
            <a:off x="248950" y="73250"/>
            <a:ext cx="5789100" cy="8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200"/>
              <a:t>Understanding Initial Results For ShadeFusion</a:t>
            </a:r>
            <a:endParaRPr sz="3200"/>
          </a:p>
        </p:txBody>
      </p:sp>
      <p:pic>
        <p:nvPicPr>
          <p:cNvPr id="382" name="Google Shape;382;p52"/>
          <p:cNvPicPr preferRelativeResize="0"/>
          <p:nvPr/>
        </p:nvPicPr>
        <p:blipFill>
          <a:blip r:embed="rId3">
            <a:alphaModFix/>
          </a:blip>
          <a:stretch>
            <a:fillRect/>
          </a:stretch>
        </p:blipFill>
        <p:spPr>
          <a:xfrm>
            <a:off x="78800" y="1302725"/>
            <a:ext cx="6264750" cy="3705325"/>
          </a:xfrm>
          <a:prstGeom prst="rect">
            <a:avLst/>
          </a:prstGeom>
          <a:noFill/>
          <a:ln>
            <a:noFill/>
          </a:ln>
        </p:spPr>
      </p:pic>
      <p:sp>
        <p:nvSpPr>
          <p:cNvPr id="383" name="Google Shape;383;p52"/>
          <p:cNvSpPr txBox="1"/>
          <p:nvPr/>
        </p:nvSpPr>
        <p:spPr>
          <a:xfrm>
            <a:off x="6611950" y="1156175"/>
            <a:ext cx="2418000" cy="15387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Georgia"/>
                <a:ea typeface="Georgia"/>
                <a:cs typeface="Georgia"/>
                <a:sym typeface="Georgia"/>
              </a:rPr>
              <a:t>Though we saw a reduction in error distance, the darkest skin tone still had a high error rate.</a:t>
            </a:r>
            <a:endParaRPr sz="1800">
              <a:solidFill>
                <a:schemeClr val="dk2"/>
              </a:solidFill>
              <a:latin typeface="Georgia"/>
              <a:ea typeface="Georgia"/>
              <a:cs typeface="Georgia"/>
              <a:sym typeface="Georgia"/>
            </a:endParaRPr>
          </a:p>
        </p:txBody>
      </p:sp>
      <p:sp>
        <p:nvSpPr>
          <p:cNvPr id="384" name="Google Shape;384;p52"/>
          <p:cNvSpPr txBox="1"/>
          <p:nvPr/>
        </p:nvSpPr>
        <p:spPr>
          <a:xfrm>
            <a:off x="6620150" y="3530400"/>
            <a:ext cx="2418000" cy="153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Georgia"/>
                <a:ea typeface="Georgia"/>
                <a:cs typeface="Georgia"/>
                <a:sym typeface="Georgia"/>
              </a:rPr>
              <a:t>There was a lack of representation of foundation shades darker than skin tone to mix.</a:t>
            </a:r>
            <a:endParaRPr sz="1800">
              <a:solidFill>
                <a:schemeClr val="lt2"/>
              </a:solidFill>
              <a:latin typeface="Georgia"/>
              <a:ea typeface="Georgia"/>
              <a:cs typeface="Georgia"/>
              <a:sym typeface="Georgia"/>
            </a:endParaRPr>
          </a:p>
        </p:txBody>
      </p:sp>
      <p:sp>
        <p:nvSpPr>
          <p:cNvPr id="385" name="Google Shape;385;p52"/>
          <p:cNvSpPr txBox="1"/>
          <p:nvPr/>
        </p:nvSpPr>
        <p:spPr>
          <a:xfrm>
            <a:off x="6736250" y="3063975"/>
            <a:ext cx="21858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chemeClr val="lt1"/>
                </a:solidFill>
                <a:latin typeface="Prata"/>
                <a:ea typeface="Prata"/>
                <a:cs typeface="Prata"/>
                <a:sym typeface="Prata"/>
              </a:rPr>
              <a:t>LEARNING</a:t>
            </a:r>
            <a:endParaRPr sz="2100">
              <a:solidFill>
                <a:schemeClr val="lt1"/>
              </a:solidFill>
              <a:latin typeface="Prata"/>
              <a:ea typeface="Prata"/>
              <a:cs typeface="Prata"/>
              <a:sym typeface="Prat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3"/>
          <p:cNvSpPr/>
          <p:nvPr/>
        </p:nvSpPr>
        <p:spPr>
          <a:xfrm>
            <a:off x="176475" y="4101950"/>
            <a:ext cx="8967600" cy="864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1" name="Google Shape;391;p53"/>
          <p:cNvSpPr txBox="1"/>
          <p:nvPr>
            <p:ph idx="1" type="body"/>
          </p:nvPr>
        </p:nvSpPr>
        <p:spPr>
          <a:xfrm>
            <a:off x="6273375" y="1232250"/>
            <a:ext cx="2870700" cy="3541500"/>
          </a:xfrm>
          <a:prstGeom prst="rect">
            <a:avLst/>
          </a:prstGeom>
          <a:solidFill>
            <a:srgbClr val="565D47"/>
          </a:solidFill>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Georgia"/>
                <a:ea typeface="Georgia"/>
                <a:cs typeface="Georgia"/>
                <a:sym typeface="Georgia"/>
              </a:rPr>
              <a:t>Hypothesis:</a:t>
            </a:r>
            <a:r>
              <a:rPr lang="en" sz="2000">
                <a:solidFill>
                  <a:schemeClr val="lt1"/>
                </a:solidFill>
                <a:latin typeface="Georgia"/>
                <a:ea typeface="Georgia"/>
                <a:cs typeface="Georgia"/>
                <a:sym typeface="Georgia"/>
              </a:rPr>
              <a:t> </a:t>
            </a:r>
            <a:endParaRPr sz="2000">
              <a:solidFill>
                <a:schemeClr val="lt1"/>
              </a:solidFill>
              <a:latin typeface="Georgia"/>
              <a:ea typeface="Georgia"/>
              <a:cs typeface="Georgia"/>
              <a:sym typeface="Georgia"/>
            </a:endParaRPr>
          </a:p>
          <a:p>
            <a:pPr indent="0" lvl="0" marL="0" rtl="0" algn="ctr">
              <a:spcBef>
                <a:spcPts val="1200"/>
              </a:spcBef>
              <a:spcAft>
                <a:spcPts val="1200"/>
              </a:spcAft>
              <a:buNone/>
            </a:pPr>
            <a:r>
              <a:rPr lang="en">
                <a:solidFill>
                  <a:schemeClr val="lt1"/>
                </a:solidFill>
                <a:latin typeface="Georgia"/>
                <a:ea typeface="Georgia"/>
                <a:cs typeface="Georgia"/>
                <a:sym typeface="Georgia"/>
              </a:rPr>
              <a:t>Adding the shades pure black and pure white to a brand will increase the accuracy of ShadeFusionBW compared to ShadeFusion, and the regular 1-1 foundation matches for darker skin tones</a:t>
            </a:r>
            <a:endParaRPr>
              <a:solidFill>
                <a:schemeClr val="lt1"/>
              </a:solidFill>
              <a:latin typeface="Georgia"/>
              <a:ea typeface="Georgia"/>
              <a:cs typeface="Georgia"/>
              <a:sym typeface="Georgia"/>
            </a:endParaRPr>
          </a:p>
        </p:txBody>
      </p:sp>
      <p:sp>
        <p:nvSpPr>
          <p:cNvPr id="392" name="Google Shape;392;p53"/>
          <p:cNvSpPr txBox="1"/>
          <p:nvPr>
            <p:ph type="title"/>
          </p:nvPr>
        </p:nvSpPr>
        <p:spPr>
          <a:xfrm>
            <a:off x="285250" y="87350"/>
            <a:ext cx="6781500" cy="864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ShadeFusion</a:t>
            </a:r>
            <a:r>
              <a:rPr lang="en">
                <a:solidFill>
                  <a:schemeClr val="accent1"/>
                </a:solidFill>
              </a:rPr>
              <a:t>BW</a:t>
            </a:r>
            <a:r>
              <a:rPr lang="en"/>
              <a:t>: </a:t>
            </a:r>
            <a:endParaRPr/>
          </a:p>
          <a:p>
            <a:pPr indent="0" lvl="0" marL="0" rtl="0" algn="l">
              <a:spcBef>
                <a:spcPts val="0"/>
              </a:spcBef>
              <a:spcAft>
                <a:spcPts val="0"/>
              </a:spcAft>
              <a:buNone/>
            </a:pPr>
            <a:r>
              <a:rPr lang="en" sz="2888"/>
              <a:t>Editing our Approach to SkinFusion</a:t>
            </a:r>
            <a:endParaRPr sz="2888"/>
          </a:p>
        </p:txBody>
      </p:sp>
      <p:sp>
        <p:nvSpPr>
          <p:cNvPr id="393" name="Google Shape;393;p53"/>
          <p:cNvSpPr txBox="1"/>
          <p:nvPr>
            <p:ph idx="1" type="body"/>
          </p:nvPr>
        </p:nvSpPr>
        <p:spPr>
          <a:xfrm>
            <a:off x="285250" y="1397200"/>
            <a:ext cx="5655000" cy="3657300"/>
          </a:xfrm>
          <a:prstGeom prst="rect">
            <a:avLst/>
          </a:prstGeom>
        </p:spPr>
        <p:txBody>
          <a:bodyPr anchorCtr="0" anchor="t" bIns="91425" lIns="91425" spcFirstLastPara="1" rIns="91425" wrap="square" tIns="91425">
            <a:normAutofit/>
          </a:bodyPr>
          <a:lstStyle/>
          <a:p>
            <a:pPr indent="-330200" lvl="0" marL="457200" rtl="0" algn="l">
              <a:lnSpc>
                <a:spcPct val="150000"/>
              </a:lnSpc>
              <a:spcBef>
                <a:spcPts val="0"/>
              </a:spcBef>
              <a:spcAft>
                <a:spcPts val="0"/>
              </a:spcAft>
              <a:buClr>
                <a:srgbClr val="333333"/>
              </a:buClr>
              <a:buSzPts val="1600"/>
              <a:buFont typeface="Georgia"/>
              <a:buAutoNum type="arabicPeriod"/>
            </a:pPr>
            <a:r>
              <a:rPr lang="en" sz="1600">
                <a:solidFill>
                  <a:srgbClr val="333333"/>
                </a:solidFill>
                <a:latin typeface="Georgia"/>
                <a:ea typeface="Georgia"/>
                <a:cs typeface="Georgia"/>
                <a:sym typeface="Georgia"/>
              </a:rPr>
              <a:t>Determine the right representation of ‘color’ for both skin tone and foundation pigments</a:t>
            </a:r>
            <a:endParaRPr sz="1600">
              <a:solidFill>
                <a:srgbClr val="333333"/>
              </a:solidFill>
              <a:latin typeface="Georgia"/>
              <a:ea typeface="Georgia"/>
              <a:cs typeface="Georgia"/>
              <a:sym typeface="Georgia"/>
            </a:endParaRPr>
          </a:p>
          <a:p>
            <a:pPr indent="-330200" lvl="0" marL="457200" rtl="0" algn="l">
              <a:lnSpc>
                <a:spcPct val="150000"/>
              </a:lnSpc>
              <a:spcBef>
                <a:spcPts val="0"/>
              </a:spcBef>
              <a:spcAft>
                <a:spcPts val="0"/>
              </a:spcAft>
              <a:buClr>
                <a:srgbClr val="333333"/>
              </a:buClr>
              <a:buSzPts val="1600"/>
              <a:buFont typeface="Georgia"/>
              <a:buAutoNum type="arabicPeriod"/>
            </a:pPr>
            <a:r>
              <a:rPr lang="en" sz="1600">
                <a:solidFill>
                  <a:srgbClr val="333333"/>
                </a:solidFill>
                <a:latin typeface="Georgia"/>
                <a:ea typeface="Georgia"/>
                <a:cs typeface="Georgia"/>
                <a:sym typeface="Georgia"/>
              </a:rPr>
              <a:t>Pick a target brand</a:t>
            </a:r>
            <a:endParaRPr sz="1600">
              <a:solidFill>
                <a:srgbClr val="333333"/>
              </a:solidFill>
              <a:latin typeface="Georgia"/>
              <a:ea typeface="Georgia"/>
              <a:cs typeface="Georgia"/>
              <a:sym typeface="Georgia"/>
            </a:endParaRPr>
          </a:p>
          <a:p>
            <a:pPr indent="-330200" lvl="0" marL="457200" rtl="0" algn="l">
              <a:lnSpc>
                <a:spcPct val="150000"/>
              </a:lnSpc>
              <a:spcBef>
                <a:spcPts val="0"/>
              </a:spcBef>
              <a:spcAft>
                <a:spcPts val="0"/>
              </a:spcAft>
              <a:buClr>
                <a:schemeClr val="accent1"/>
              </a:buClr>
              <a:buSzPts val="1600"/>
              <a:buFont typeface="Georgia"/>
              <a:buAutoNum type="arabicPeriod"/>
            </a:pPr>
            <a:r>
              <a:rPr b="1" lang="en" sz="1600">
                <a:solidFill>
                  <a:schemeClr val="accent1"/>
                </a:solidFill>
                <a:latin typeface="Georgia"/>
                <a:ea typeface="Georgia"/>
                <a:cs typeface="Georgia"/>
                <a:sym typeface="Georgia"/>
              </a:rPr>
              <a:t>Add Black and White to Target Brand Pigments</a:t>
            </a:r>
            <a:endParaRPr b="1" sz="1600">
              <a:solidFill>
                <a:schemeClr val="accent1"/>
              </a:solidFill>
              <a:latin typeface="Georgia"/>
              <a:ea typeface="Georgia"/>
              <a:cs typeface="Georgia"/>
              <a:sym typeface="Georgia"/>
            </a:endParaRPr>
          </a:p>
          <a:p>
            <a:pPr indent="-330200" lvl="0" marL="457200" rtl="0" algn="l">
              <a:lnSpc>
                <a:spcPct val="150000"/>
              </a:lnSpc>
              <a:spcBef>
                <a:spcPts val="0"/>
              </a:spcBef>
              <a:spcAft>
                <a:spcPts val="0"/>
              </a:spcAft>
              <a:buClr>
                <a:srgbClr val="333333"/>
              </a:buClr>
              <a:buSzPts val="1600"/>
              <a:buFont typeface="Georgia"/>
              <a:buAutoNum type="arabicPeriod"/>
            </a:pPr>
            <a:r>
              <a:rPr lang="en" sz="1600">
                <a:solidFill>
                  <a:srgbClr val="333333"/>
                </a:solidFill>
                <a:latin typeface="Georgia"/>
                <a:ea typeface="Georgia"/>
                <a:cs typeface="Georgia"/>
                <a:sym typeface="Georgia"/>
              </a:rPr>
              <a:t>For each skin tone, find the closest 1-1 match</a:t>
            </a:r>
            <a:endParaRPr sz="1600">
              <a:solidFill>
                <a:srgbClr val="333333"/>
              </a:solidFill>
              <a:latin typeface="Georgia"/>
              <a:ea typeface="Georgia"/>
              <a:cs typeface="Georgia"/>
              <a:sym typeface="Georgia"/>
            </a:endParaRPr>
          </a:p>
          <a:p>
            <a:pPr indent="-330200" lvl="0" marL="457200" rtl="0" algn="l">
              <a:lnSpc>
                <a:spcPct val="150000"/>
              </a:lnSpc>
              <a:spcBef>
                <a:spcPts val="0"/>
              </a:spcBef>
              <a:spcAft>
                <a:spcPts val="0"/>
              </a:spcAft>
              <a:buClr>
                <a:srgbClr val="333333"/>
              </a:buClr>
              <a:buSzPts val="1600"/>
              <a:buFont typeface="Georgia"/>
              <a:buAutoNum type="arabicPeriod"/>
            </a:pPr>
            <a:r>
              <a:rPr lang="en" sz="1600">
                <a:solidFill>
                  <a:srgbClr val="333333"/>
                </a:solidFill>
                <a:latin typeface="Georgia"/>
                <a:ea typeface="Georgia"/>
                <a:cs typeface="Georgia"/>
                <a:sym typeface="Georgia"/>
              </a:rPr>
              <a:t>For each skin tone, find the closest 2-1 match</a:t>
            </a:r>
            <a:endParaRPr sz="1600">
              <a:solidFill>
                <a:srgbClr val="333333"/>
              </a:solidFill>
              <a:latin typeface="Georgia"/>
              <a:ea typeface="Georgia"/>
              <a:cs typeface="Georgia"/>
              <a:sym typeface="Georgia"/>
            </a:endParaRPr>
          </a:p>
          <a:p>
            <a:pPr indent="-330200" lvl="1" marL="914400" rtl="0" algn="l">
              <a:lnSpc>
                <a:spcPct val="150000"/>
              </a:lnSpc>
              <a:spcBef>
                <a:spcPts val="0"/>
              </a:spcBef>
              <a:spcAft>
                <a:spcPts val="0"/>
              </a:spcAft>
              <a:buClr>
                <a:srgbClr val="333333"/>
              </a:buClr>
              <a:buSzPts val="1600"/>
              <a:buFont typeface="Georgia"/>
              <a:buAutoNum type="alphaLcPeriod"/>
            </a:pPr>
            <a:r>
              <a:rPr lang="en" sz="1600">
                <a:solidFill>
                  <a:srgbClr val="333333"/>
                </a:solidFill>
                <a:latin typeface="Georgia"/>
                <a:ea typeface="Georgia"/>
                <a:cs typeface="Georgia"/>
                <a:sym typeface="Georgia"/>
              </a:rPr>
              <a:t>Iterate through .1 proportions of foundation</a:t>
            </a:r>
            <a:endParaRPr sz="1600">
              <a:solidFill>
                <a:srgbClr val="333333"/>
              </a:solidFill>
              <a:latin typeface="Georgia"/>
              <a:ea typeface="Georgia"/>
              <a:cs typeface="Georgia"/>
              <a:sym typeface="Georgia"/>
            </a:endParaRPr>
          </a:p>
          <a:p>
            <a:pPr indent="-330200" lvl="0" marL="457200" rtl="0" algn="l">
              <a:lnSpc>
                <a:spcPct val="150000"/>
              </a:lnSpc>
              <a:spcBef>
                <a:spcPts val="0"/>
              </a:spcBef>
              <a:spcAft>
                <a:spcPts val="0"/>
              </a:spcAft>
              <a:buClr>
                <a:srgbClr val="333333"/>
              </a:buClr>
              <a:buSzPts val="1600"/>
              <a:buFont typeface="Georgia"/>
              <a:buAutoNum type="arabicPeriod"/>
            </a:pPr>
            <a:r>
              <a:rPr lang="en" sz="1600">
                <a:solidFill>
                  <a:srgbClr val="333333"/>
                </a:solidFill>
                <a:latin typeface="Georgia"/>
                <a:ea typeface="Georgia"/>
                <a:cs typeface="Georgia"/>
                <a:sym typeface="Georgia"/>
              </a:rPr>
              <a:t>Calculate the Euclidean Distance of created foundation pigment from true skin tone color</a:t>
            </a:r>
            <a:endParaRPr sz="1600">
              <a:solidFill>
                <a:srgbClr val="333333"/>
              </a:solidFill>
              <a:latin typeface="Georgia"/>
              <a:ea typeface="Georgia"/>
              <a:cs typeface="Georgia"/>
              <a:sym typeface="Georgi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4"/>
          <p:cNvSpPr txBox="1"/>
          <p:nvPr>
            <p:ph type="title"/>
          </p:nvPr>
        </p:nvSpPr>
        <p:spPr>
          <a:xfrm>
            <a:off x="4921675" y="871500"/>
            <a:ext cx="3509100" cy="32160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04</a:t>
            </a:r>
            <a:endParaRPr/>
          </a:p>
        </p:txBody>
      </p:sp>
      <p:sp>
        <p:nvSpPr>
          <p:cNvPr id="399" name="Google Shape;399;p54"/>
          <p:cNvSpPr txBox="1"/>
          <p:nvPr>
            <p:ph idx="1" type="subTitle"/>
          </p:nvPr>
        </p:nvSpPr>
        <p:spPr>
          <a:xfrm>
            <a:off x="589800" y="1566125"/>
            <a:ext cx="3982200" cy="2875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3800"/>
              <a:t>Results</a:t>
            </a:r>
            <a:endParaRPr sz="38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and Interpretations </a:t>
            </a:r>
            <a:endParaRPr/>
          </a:p>
        </p:txBody>
      </p:sp>
      <p:sp>
        <p:nvSpPr>
          <p:cNvPr id="405" name="Google Shape;405;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Computer Vision based Skin tone detection and matching </a:t>
            </a:r>
            <a:endParaRPr/>
          </a:p>
          <a:p>
            <a:pPr indent="0" lvl="0" marL="0" rtl="0" algn="l">
              <a:spcBef>
                <a:spcPts val="1200"/>
              </a:spcBef>
              <a:spcAft>
                <a:spcPts val="0"/>
              </a:spcAft>
              <a:buNone/>
            </a:pPr>
            <a:r>
              <a:rPr lang="en"/>
              <a:t>Results were interpreted based on error rate which was calculated by euclidean hex distance calculation </a:t>
            </a:r>
            <a:endParaRPr/>
          </a:p>
          <a:p>
            <a:pPr indent="-342900" lvl="0" marL="457200" rtl="0" algn="l">
              <a:spcBef>
                <a:spcPts val="1200"/>
              </a:spcBef>
              <a:spcAft>
                <a:spcPts val="0"/>
              </a:spcAft>
              <a:buSzPts val="1800"/>
              <a:buAutoNum type="arabicPeriod"/>
            </a:pPr>
            <a:r>
              <a:rPr lang="en"/>
              <a:t>Cheek Patch Detection Algorithm </a:t>
            </a:r>
            <a:endParaRPr/>
          </a:p>
          <a:p>
            <a:pPr indent="0" lvl="0" marL="457200" rtl="0" algn="l">
              <a:spcBef>
                <a:spcPts val="1200"/>
              </a:spcBef>
              <a:spcAft>
                <a:spcPts val="0"/>
              </a:spcAft>
              <a:buNone/>
            </a:pPr>
            <a:r>
              <a:rPr lang="en"/>
              <a:t>Overall error: </a:t>
            </a:r>
            <a:r>
              <a:rPr lang="en" sz="1200">
                <a:solidFill>
                  <a:schemeClr val="accent2"/>
                </a:solidFill>
                <a:highlight>
                  <a:srgbClr val="FFFFFF"/>
                </a:highlight>
                <a:latin typeface="Roboto"/>
                <a:ea typeface="Roboto"/>
                <a:cs typeface="Roboto"/>
                <a:sym typeface="Roboto"/>
              </a:rPr>
              <a:t>7.52247341543291</a:t>
            </a:r>
            <a:endParaRPr/>
          </a:p>
          <a:p>
            <a:pPr indent="-342900" lvl="0" marL="457200" rtl="0" algn="l">
              <a:spcBef>
                <a:spcPts val="1200"/>
              </a:spcBef>
              <a:spcAft>
                <a:spcPts val="0"/>
              </a:spcAft>
              <a:buSzPts val="1800"/>
              <a:buAutoNum type="arabicPeriod"/>
            </a:pPr>
            <a:r>
              <a:rPr lang="en"/>
              <a:t>Face Segmentation Algorithm</a:t>
            </a:r>
            <a:endParaRPr/>
          </a:p>
          <a:p>
            <a:pPr indent="0" lvl="0" marL="0" rtl="0" algn="l">
              <a:spcBef>
                <a:spcPts val="1200"/>
              </a:spcBef>
              <a:spcAft>
                <a:spcPts val="0"/>
              </a:spcAft>
              <a:buNone/>
            </a:pPr>
            <a:r>
              <a:rPr lang="en"/>
              <a:t>	Overall error: </a:t>
            </a:r>
            <a:r>
              <a:rPr lang="en" sz="1200">
                <a:solidFill>
                  <a:schemeClr val="accent2"/>
                </a:solidFill>
                <a:highlight>
                  <a:srgbClr val="FFFFFF"/>
                </a:highlight>
                <a:latin typeface="Roboto"/>
                <a:ea typeface="Roboto"/>
                <a:cs typeface="Roboto"/>
                <a:sym typeface="Roboto"/>
              </a:rPr>
              <a:t>4.6001299816876555</a:t>
            </a:r>
            <a:endParaRPr/>
          </a:p>
          <a:p>
            <a:pPr indent="0" lvl="0" marL="457200" rtl="0" algn="l">
              <a:spcBef>
                <a:spcPts val="1200"/>
              </a:spcBef>
              <a:spcAft>
                <a:spcPts val="120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pic>
        <p:nvPicPr>
          <p:cNvPr id="410" name="Google Shape;410;p56"/>
          <p:cNvPicPr preferRelativeResize="0"/>
          <p:nvPr/>
        </p:nvPicPr>
        <p:blipFill>
          <a:blip r:embed="rId3">
            <a:alphaModFix/>
          </a:blip>
          <a:stretch>
            <a:fillRect/>
          </a:stretch>
        </p:blipFill>
        <p:spPr>
          <a:xfrm>
            <a:off x="1178071" y="1352400"/>
            <a:ext cx="6971906" cy="3791100"/>
          </a:xfrm>
          <a:prstGeom prst="rect">
            <a:avLst/>
          </a:prstGeom>
          <a:noFill/>
          <a:ln>
            <a:noFill/>
          </a:ln>
        </p:spPr>
      </p:pic>
      <p:sp>
        <p:nvSpPr>
          <p:cNvPr id="411" name="Google Shape;411;p56"/>
          <p:cNvSpPr txBox="1"/>
          <p:nvPr>
            <p:ph idx="4294967295" type="title"/>
          </p:nvPr>
        </p:nvSpPr>
        <p:spPr>
          <a:xfrm>
            <a:off x="261275" y="195375"/>
            <a:ext cx="7474200" cy="8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200">
                <a:latin typeface="Prata"/>
                <a:ea typeface="Prata"/>
                <a:cs typeface="Prata"/>
                <a:sym typeface="Prata"/>
              </a:rPr>
              <a:t>Results for Stage 1: Cheek Patch  Detection Algorithm</a:t>
            </a:r>
            <a:endParaRPr sz="3200">
              <a:solidFill>
                <a:schemeClr val="accent1"/>
              </a:solidFill>
              <a:latin typeface="Prata"/>
              <a:ea typeface="Prata"/>
              <a:cs typeface="Prata"/>
              <a:sym typeface="Prat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id="416" name="Google Shape;416;p57"/>
          <p:cNvPicPr preferRelativeResize="0"/>
          <p:nvPr/>
        </p:nvPicPr>
        <p:blipFill>
          <a:blip r:embed="rId3">
            <a:alphaModFix/>
          </a:blip>
          <a:stretch>
            <a:fillRect/>
          </a:stretch>
        </p:blipFill>
        <p:spPr>
          <a:xfrm>
            <a:off x="995907" y="1209324"/>
            <a:ext cx="7152192" cy="3934175"/>
          </a:xfrm>
          <a:prstGeom prst="rect">
            <a:avLst/>
          </a:prstGeom>
          <a:noFill/>
          <a:ln>
            <a:noFill/>
          </a:ln>
        </p:spPr>
      </p:pic>
      <p:sp>
        <p:nvSpPr>
          <p:cNvPr id="417" name="Google Shape;417;p57"/>
          <p:cNvSpPr txBox="1"/>
          <p:nvPr>
            <p:ph idx="4294967295" type="title"/>
          </p:nvPr>
        </p:nvSpPr>
        <p:spPr>
          <a:xfrm>
            <a:off x="287325" y="85475"/>
            <a:ext cx="8241900" cy="8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200">
                <a:latin typeface="Prata"/>
                <a:ea typeface="Prata"/>
                <a:cs typeface="Prata"/>
                <a:sym typeface="Prata"/>
              </a:rPr>
              <a:t>Results for Stage 1: Face Segmentation Algorithm</a:t>
            </a:r>
            <a:endParaRPr sz="3200">
              <a:solidFill>
                <a:schemeClr val="accent1"/>
              </a:solidFill>
              <a:latin typeface="Prata"/>
              <a:ea typeface="Prata"/>
              <a:cs typeface="Prata"/>
              <a:sym typeface="Prat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8"/>
          <p:cNvSpPr/>
          <p:nvPr/>
        </p:nvSpPr>
        <p:spPr>
          <a:xfrm>
            <a:off x="405075" y="4221875"/>
            <a:ext cx="7067400" cy="646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3" name="Google Shape;423;p58"/>
          <p:cNvSpPr/>
          <p:nvPr/>
        </p:nvSpPr>
        <p:spPr>
          <a:xfrm>
            <a:off x="7030450" y="0"/>
            <a:ext cx="22458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4" name="Google Shape;424;p58"/>
          <p:cNvSpPr/>
          <p:nvPr/>
        </p:nvSpPr>
        <p:spPr>
          <a:xfrm>
            <a:off x="6514250" y="1966400"/>
            <a:ext cx="2629800" cy="2262600"/>
          </a:xfrm>
          <a:prstGeom prst="roundRect">
            <a:avLst>
              <a:gd fmla="val 16667" name="adj"/>
            </a:avLst>
          </a:prstGeom>
          <a:solidFill>
            <a:srgbClr val="565D4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5" name="Google Shape;425;p58"/>
          <p:cNvSpPr txBox="1"/>
          <p:nvPr>
            <p:ph type="title"/>
          </p:nvPr>
        </p:nvSpPr>
        <p:spPr>
          <a:xfrm>
            <a:off x="249050" y="341925"/>
            <a:ext cx="6371100" cy="8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200"/>
              <a:t>Results for</a:t>
            </a:r>
            <a:r>
              <a:rPr lang="en" sz="3200"/>
              <a:t> ShadeFusion</a:t>
            </a:r>
            <a:r>
              <a:rPr lang="en" sz="3200">
                <a:solidFill>
                  <a:schemeClr val="accent1"/>
                </a:solidFill>
              </a:rPr>
              <a:t>BW</a:t>
            </a:r>
            <a:endParaRPr sz="3200">
              <a:solidFill>
                <a:schemeClr val="accent1"/>
              </a:solidFill>
            </a:endParaRPr>
          </a:p>
        </p:txBody>
      </p:sp>
      <p:pic>
        <p:nvPicPr>
          <p:cNvPr id="426" name="Google Shape;426;p58"/>
          <p:cNvPicPr preferRelativeResize="0"/>
          <p:nvPr/>
        </p:nvPicPr>
        <p:blipFill rotWithShape="1">
          <a:blip r:embed="rId3">
            <a:alphaModFix/>
          </a:blip>
          <a:srcRect b="0" l="9" r="9" t="0"/>
          <a:stretch/>
        </p:blipFill>
        <p:spPr>
          <a:xfrm>
            <a:off x="121512" y="1371212"/>
            <a:ext cx="6263783" cy="3705325"/>
          </a:xfrm>
          <a:prstGeom prst="rect">
            <a:avLst/>
          </a:prstGeom>
          <a:noFill/>
          <a:ln>
            <a:noFill/>
          </a:ln>
        </p:spPr>
      </p:pic>
      <p:sp>
        <p:nvSpPr>
          <p:cNvPr id="427" name="Google Shape;427;p58"/>
          <p:cNvSpPr txBox="1"/>
          <p:nvPr/>
        </p:nvSpPr>
        <p:spPr>
          <a:xfrm>
            <a:off x="6620150" y="2616000"/>
            <a:ext cx="2418000" cy="153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Georgia"/>
                <a:ea typeface="Georgia"/>
                <a:cs typeface="Georgia"/>
                <a:sym typeface="Georgia"/>
              </a:rPr>
              <a:t>The Error Rate for the darkest skin tone significantly decreased!</a:t>
            </a:r>
            <a:endParaRPr sz="1800">
              <a:solidFill>
                <a:schemeClr val="lt2"/>
              </a:solidFill>
              <a:latin typeface="Georgia"/>
              <a:ea typeface="Georgia"/>
              <a:cs typeface="Georgia"/>
              <a:sym typeface="Georgia"/>
            </a:endParaRPr>
          </a:p>
        </p:txBody>
      </p:sp>
      <p:sp>
        <p:nvSpPr>
          <p:cNvPr id="428" name="Google Shape;428;p58"/>
          <p:cNvSpPr txBox="1"/>
          <p:nvPr/>
        </p:nvSpPr>
        <p:spPr>
          <a:xfrm>
            <a:off x="6736250" y="2149575"/>
            <a:ext cx="21858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chemeClr val="lt1"/>
                </a:solidFill>
                <a:latin typeface="Prata"/>
                <a:ea typeface="Prata"/>
                <a:cs typeface="Prata"/>
                <a:sym typeface="Prata"/>
              </a:rPr>
              <a:t>LEARNING</a:t>
            </a:r>
            <a:endParaRPr sz="2100">
              <a:solidFill>
                <a:schemeClr val="lt1"/>
              </a:solidFill>
              <a:latin typeface="Prata"/>
              <a:ea typeface="Prata"/>
              <a:cs typeface="Prata"/>
              <a:sym typeface="Prat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9"/>
          <p:cNvSpPr txBox="1"/>
          <p:nvPr>
            <p:ph type="title"/>
          </p:nvPr>
        </p:nvSpPr>
        <p:spPr>
          <a:xfrm>
            <a:off x="4921675" y="871500"/>
            <a:ext cx="3509100" cy="32160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04</a:t>
            </a:r>
            <a:endParaRPr/>
          </a:p>
        </p:txBody>
      </p:sp>
      <p:sp>
        <p:nvSpPr>
          <p:cNvPr id="434" name="Google Shape;434;p59"/>
          <p:cNvSpPr txBox="1"/>
          <p:nvPr>
            <p:ph idx="1" type="subTitle"/>
          </p:nvPr>
        </p:nvSpPr>
        <p:spPr>
          <a:xfrm>
            <a:off x="308925" y="1541700"/>
            <a:ext cx="3982200" cy="2875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3800"/>
              <a:t>Interpretation</a:t>
            </a:r>
            <a:endParaRPr sz="3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4"/>
          <p:cNvSpPr/>
          <p:nvPr/>
        </p:nvSpPr>
        <p:spPr>
          <a:xfrm>
            <a:off x="0" y="0"/>
            <a:ext cx="91440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 name="Google Shape;128;p24"/>
          <p:cNvSpPr txBox="1"/>
          <p:nvPr>
            <p:ph type="title"/>
          </p:nvPr>
        </p:nvSpPr>
        <p:spPr>
          <a:xfrm>
            <a:off x="156400" y="73275"/>
            <a:ext cx="8922300" cy="8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200">
                <a:solidFill>
                  <a:schemeClr val="dk1"/>
                </a:solidFill>
              </a:rPr>
              <a:t>Sephora has tried to address </a:t>
            </a:r>
            <a:r>
              <a:rPr lang="en" sz="3200">
                <a:solidFill>
                  <a:schemeClr val="dk1"/>
                </a:solidFill>
              </a:rPr>
              <a:t>bringing accessibility to foundations to all skin tones</a:t>
            </a:r>
            <a:endParaRPr sz="3200">
              <a:solidFill>
                <a:schemeClr val="dk1"/>
              </a:solidFill>
            </a:endParaRPr>
          </a:p>
        </p:txBody>
      </p:sp>
      <p:pic>
        <p:nvPicPr>
          <p:cNvPr id="129" name="Google Shape;129;p24"/>
          <p:cNvPicPr preferRelativeResize="0"/>
          <p:nvPr/>
        </p:nvPicPr>
        <p:blipFill>
          <a:blip r:embed="rId3">
            <a:alphaModFix/>
          </a:blip>
          <a:stretch>
            <a:fillRect/>
          </a:stretch>
        </p:blipFill>
        <p:spPr>
          <a:xfrm>
            <a:off x="1189350" y="1212437"/>
            <a:ext cx="7139948" cy="2663526"/>
          </a:xfrm>
          <a:prstGeom prst="rect">
            <a:avLst/>
          </a:prstGeom>
          <a:noFill/>
          <a:ln>
            <a:noFill/>
          </a:ln>
        </p:spPr>
      </p:pic>
      <p:sp>
        <p:nvSpPr>
          <p:cNvPr id="130" name="Google Shape;130;p24"/>
          <p:cNvSpPr/>
          <p:nvPr/>
        </p:nvSpPr>
        <p:spPr>
          <a:xfrm>
            <a:off x="1189350" y="4150825"/>
            <a:ext cx="6765300" cy="864300"/>
          </a:xfrm>
          <a:prstGeom prst="roundRect">
            <a:avLst>
              <a:gd fmla="val 16667" name="adj"/>
            </a:avLst>
          </a:prstGeom>
          <a:solidFill>
            <a:srgbClr val="EAAC9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Georgia"/>
                <a:ea typeface="Georgia"/>
                <a:cs typeface="Georgia"/>
                <a:sym typeface="Georgia"/>
              </a:rPr>
              <a:t>However, this method doesn’t address the lack of skintone representations </a:t>
            </a:r>
            <a:r>
              <a:rPr b="1" lang="en">
                <a:solidFill>
                  <a:schemeClr val="dk1"/>
                </a:solidFill>
                <a:latin typeface="Georgia"/>
                <a:ea typeface="Georgia"/>
                <a:cs typeface="Georgia"/>
                <a:sym typeface="Georgia"/>
              </a:rPr>
              <a:t>within brands</a:t>
            </a:r>
            <a:r>
              <a:rPr lang="en">
                <a:solidFill>
                  <a:schemeClr val="dk1"/>
                </a:solidFill>
                <a:latin typeface="Georgia"/>
                <a:ea typeface="Georgia"/>
                <a:cs typeface="Georgia"/>
                <a:sym typeface="Georgia"/>
              </a:rPr>
              <a:t>, and therefore does not address an underlying inequality that exists in </a:t>
            </a:r>
            <a:r>
              <a:rPr b="1" lang="en">
                <a:solidFill>
                  <a:schemeClr val="dk1"/>
                </a:solidFill>
                <a:latin typeface="Georgia"/>
                <a:ea typeface="Georgia"/>
                <a:cs typeface="Georgia"/>
                <a:sym typeface="Georgia"/>
              </a:rPr>
              <a:t>accessibility to makeup brands</a:t>
            </a:r>
            <a:endParaRPr b="1">
              <a:solidFill>
                <a:schemeClr val="dk1"/>
              </a:solidFill>
              <a:latin typeface="Georgia"/>
              <a:ea typeface="Georgia"/>
              <a:cs typeface="Georgia"/>
              <a:sym typeface="Georgi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0"/>
          <p:cNvSpPr txBox="1"/>
          <p:nvPr>
            <p:ph type="title"/>
          </p:nvPr>
        </p:nvSpPr>
        <p:spPr>
          <a:xfrm>
            <a:off x="712024" y="871500"/>
            <a:ext cx="3346800" cy="32160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01</a:t>
            </a:r>
            <a:endParaRPr/>
          </a:p>
        </p:txBody>
      </p:sp>
      <p:sp>
        <p:nvSpPr>
          <p:cNvPr id="440" name="Google Shape;440;p60"/>
          <p:cNvSpPr txBox="1"/>
          <p:nvPr>
            <p:ph idx="1" type="subTitle"/>
          </p:nvPr>
        </p:nvSpPr>
        <p:spPr>
          <a:xfrm>
            <a:off x="745575" y="2189675"/>
            <a:ext cx="3407700" cy="1307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Stage</a:t>
            </a:r>
            <a:endParaRPr/>
          </a:p>
        </p:txBody>
      </p:sp>
      <p:sp>
        <p:nvSpPr>
          <p:cNvPr id="441" name="Google Shape;441;p60"/>
          <p:cNvSpPr txBox="1"/>
          <p:nvPr>
            <p:ph idx="1" type="subTitle"/>
          </p:nvPr>
        </p:nvSpPr>
        <p:spPr>
          <a:xfrm>
            <a:off x="4675825" y="1471225"/>
            <a:ext cx="4336200" cy="2873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lt1"/>
                </a:solidFill>
              </a:rPr>
              <a:t>Interpreting the Results for Stage 1</a:t>
            </a:r>
            <a:endParaRPr>
              <a:solidFill>
                <a:schemeClr val="lt1"/>
              </a:solidFill>
            </a:endParaRPr>
          </a:p>
          <a:p>
            <a:pPr indent="0" lvl="0" marL="0" rtl="0" algn="l">
              <a:spcBef>
                <a:spcPts val="1200"/>
              </a:spcBef>
              <a:spcAft>
                <a:spcPts val="1200"/>
              </a:spcAft>
              <a:buNone/>
            </a:pPr>
            <a:r>
              <a:t/>
            </a:r>
            <a:endParaRPr>
              <a:solidFill>
                <a:schemeClr val="l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1"/>
          <p:cNvSpPr txBox="1"/>
          <p:nvPr>
            <p:ph type="title"/>
          </p:nvPr>
        </p:nvSpPr>
        <p:spPr>
          <a:xfrm>
            <a:off x="311700" y="315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920">
                <a:latin typeface="Prata"/>
                <a:ea typeface="Prata"/>
                <a:cs typeface="Prata"/>
                <a:sym typeface="Prata"/>
              </a:rPr>
              <a:t>Interpretation: </a:t>
            </a:r>
            <a:endParaRPr sz="2920">
              <a:latin typeface="Prata"/>
              <a:ea typeface="Prata"/>
              <a:cs typeface="Prata"/>
              <a:sym typeface="Prata"/>
            </a:endParaRPr>
          </a:p>
        </p:txBody>
      </p:sp>
      <p:sp>
        <p:nvSpPr>
          <p:cNvPr id="447" name="Google Shape;447;p61"/>
          <p:cNvSpPr txBox="1"/>
          <p:nvPr>
            <p:ph idx="1" type="body"/>
          </p:nvPr>
        </p:nvSpPr>
        <p:spPr>
          <a:xfrm>
            <a:off x="311700" y="1229475"/>
            <a:ext cx="8520600" cy="3613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1"/>
              </a:buClr>
              <a:buSzPts val="1100"/>
              <a:buFont typeface="Arial"/>
              <a:buNone/>
            </a:pPr>
            <a:r>
              <a:rPr lang="en" sz="1600">
                <a:solidFill>
                  <a:srgbClr val="0D0D0D"/>
                </a:solidFill>
                <a:latin typeface="Georgia"/>
                <a:ea typeface="Georgia"/>
                <a:cs typeface="Georgia"/>
                <a:sym typeface="Georgia"/>
              </a:rPr>
              <a:t>Algorithm 1 Analysis:</a:t>
            </a:r>
            <a:endParaRPr sz="1600">
              <a:solidFill>
                <a:srgbClr val="0D0D0D"/>
              </a:solidFill>
              <a:latin typeface="Georgia"/>
              <a:ea typeface="Georgia"/>
              <a:cs typeface="Georgia"/>
              <a:sym typeface="Georgia"/>
            </a:endParaRPr>
          </a:p>
          <a:p>
            <a:pPr indent="-330200" lvl="0" marL="457200" rtl="0" algn="l">
              <a:spcBef>
                <a:spcPts val="1500"/>
              </a:spcBef>
              <a:spcAft>
                <a:spcPts val="0"/>
              </a:spcAft>
              <a:buClr>
                <a:srgbClr val="0D0D0D"/>
              </a:buClr>
              <a:buSzPts val="1600"/>
              <a:buFont typeface="Georgia"/>
              <a:buChar char="●"/>
            </a:pPr>
            <a:r>
              <a:rPr lang="en" sz="1600">
                <a:solidFill>
                  <a:srgbClr val="0D0D0D"/>
                </a:solidFill>
                <a:latin typeface="Georgia"/>
                <a:ea typeface="Georgia"/>
                <a:cs typeface="Georgia"/>
                <a:sym typeface="Georgia"/>
              </a:rPr>
              <a:t>Objective: Detect bounding boxes in the cheek area to assess skin tone.</a:t>
            </a:r>
            <a:endParaRPr sz="1600">
              <a:solidFill>
                <a:srgbClr val="0D0D0D"/>
              </a:solidFill>
              <a:latin typeface="Georgia"/>
              <a:ea typeface="Georgia"/>
              <a:cs typeface="Georgia"/>
              <a:sym typeface="Georgia"/>
            </a:endParaRPr>
          </a:p>
          <a:p>
            <a:pPr indent="-330200" lvl="0" marL="457200" rtl="0" algn="l">
              <a:spcBef>
                <a:spcPts val="0"/>
              </a:spcBef>
              <a:spcAft>
                <a:spcPts val="0"/>
              </a:spcAft>
              <a:buClr>
                <a:srgbClr val="0D0D0D"/>
              </a:buClr>
              <a:buSzPts val="1600"/>
              <a:buFont typeface="Georgia"/>
              <a:buChar char="●"/>
            </a:pPr>
            <a:r>
              <a:rPr lang="en" sz="1600">
                <a:solidFill>
                  <a:srgbClr val="0D0D0D"/>
                </a:solidFill>
                <a:latin typeface="Georgia"/>
                <a:ea typeface="Georgia"/>
                <a:cs typeface="Georgia"/>
                <a:sym typeface="Georgia"/>
              </a:rPr>
              <a:t>Issue: Misplacement in 6 of 19 cases led to detection of incorrect colors (blues, purples) due to hardcoded coordinates.</a:t>
            </a:r>
            <a:endParaRPr sz="1600">
              <a:solidFill>
                <a:srgbClr val="0D0D0D"/>
              </a:solidFill>
              <a:latin typeface="Georgia"/>
              <a:ea typeface="Georgia"/>
              <a:cs typeface="Georgia"/>
              <a:sym typeface="Georgia"/>
            </a:endParaRPr>
          </a:p>
          <a:p>
            <a:pPr indent="-330200" lvl="0" marL="457200" rtl="0" algn="l">
              <a:spcBef>
                <a:spcPts val="0"/>
              </a:spcBef>
              <a:spcAft>
                <a:spcPts val="0"/>
              </a:spcAft>
              <a:buClr>
                <a:srgbClr val="0D0D0D"/>
              </a:buClr>
              <a:buSzPts val="1600"/>
              <a:buFont typeface="Georgia"/>
              <a:buChar char="●"/>
            </a:pPr>
            <a:r>
              <a:rPr lang="en" sz="1600">
                <a:solidFill>
                  <a:srgbClr val="0D0D0D"/>
                </a:solidFill>
                <a:latin typeface="Georgia"/>
                <a:ea typeface="Georgia"/>
                <a:cs typeface="Georgia"/>
                <a:sym typeface="Georgia"/>
              </a:rPr>
              <a:t>Improvement in Algorithm 2: Uniform skin canvas enhanced shade approximation.</a:t>
            </a:r>
            <a:endParaRPr sz="1600">
              <a:solidFill>
                <a:srgbClr val="0D0D0D"/>
              </a:solidFill>
              <a:latin typeface="Georgia"/>
              <a:ea typeface="Georgia"/>
              <a:cs typeface="Georgia"/>
              <a:sym typeface="Georgia"/>
            </a:endParaRPr>
          </a:p>
          <a:p>
            <a:pPr indent="0" lvl="0" marL="0" rtl="0" algn="l">
              <a:spcBef>
                <a:spcPts val="1500"/>
              </a:spcBef>
              <a:spcAft>
                <a:spcPts val="0"/>
              </a:spcAft>
              <a:buClr>
                <a:schemeClr val="dk1"/>
              </a:buClr>
              <a:buSzPts val="1100"/>
              <a:buFont typeface="Arial"/>
              <a:buNone/>
            </a:pPr>
            <a:r>
              <a:rPr lang="en" sz="1600">
                <a:solidFill>
                  <a:srgbClr val="0D0D0D"/>
                </a:solidFill>
                <a:latin typeface="Georgia"/>
                <a:ea typeface="Georgia"/>
                <a:cs typeface="Georgia"/>
                <a:sym typeface="Georgia"/>
              </a:rPr>
              <a:t>Challenges with Algorithm 2:</a:t>
            </a:r>
            <a:endParaRPr sz="1600">
              <a:solidFill>
                <a:srgbClr val="0D0D0D"/>
              </a:solidFill>
              <a:latin typeface="Georgia"/>
              <a:ea typeface="Georgia"/>
              <a:cs typeface="Georgia"/>
              <a:sym typeface="Georgia"/>
            </a:endParaRPr>
          </a:p>
          <a:p>
            <a:pPr indent="-330200" lvl="0" marL="457200" rtl="0" algn="l">
              <a:spcBef>
                <a:spcPts val="1500"/>
              </a:spcBef>
              <a:spcAft>
                <a:spcPts val="0"/>
              </a:spcAft>
              <a:buClr>
                <a:srgbClr val="0D0D0D"/>
              </a:buClr>
              <a:buSzPts val="1600"/>
              <a:buFont typeface="Georgia"/>
              <a:buChar char="●"/>
            </a:pPr>
            <a:r>
              <a:rPr lang="en" sz="1600">
                <a:solidFill>
                  <a:srgbClr val="0D0D0D"/>
                </a:solidFill>
                <a:latin typeface="Georgia"/>
                <a:ea typeface="Georgia"/>
                <a:cs typeface="Georgia"/>
                <a:sym typeface="Georgia"/>
              </a:rPr>
              <a:t>Underperformance Factors: Struggled with side poses, facial hair, and smiling expressions.</a:t>
            </a:r>
            <a:endParaRPr sz="1600">
              <a:solidFill>
                <a:srgbClr val="0D0D0D"/>
              </a:solidFill>
              <a:latin typeface="Georgia"/>
              <a:ea typeface="Georgia"/>
              <a:cs typeface="Georgia"/>
              <a:sym typeface="Georgia"/>
            </a:endParaRPr>
          </a:p>
          <a:p>
            <a:pPr indent="-330200" lvl="0" marL="457200" rtl="0" algn="l">
              <a:spcBef>
                <a:spcPts val="0"/>
              </a:spcBef>
              <a:spcAft>
                <a:spcPts val="0"/>
              </a:spcAft>
              <a:buClr>
                <a:srgbClr val="0D0D0D"/>
              </a:buClr>
              <a:buSzPts val="1600"/>
              <a:buFont typeface="Georgia"/>
              <a:buChar char="●"/>
            </a:pPr>
            <a:r>
              <a:rPr lang="en" sz="1600">
                <a:solidFill>
                  <a:srgbClr val="0D0D0D"/>
                </a:solidFill>
                <a:latin typeface="Georgia"/>
                <a:ea typeface="Georgia"/>
                <a:cs typeface="Georgia"/>
                <a:sym typeface="Georgia"/>
              </a:rPr>
              <a:t>Unexpected Finding: Lighter skin tones showed higher error rates than darker tones, potentially reflecting dataset bias with a predominance of people of color.</a:t>
            </a:r>
            <a:endParaRPr sz="1600">
              <a:solidFill>
                <a:srgbClr val="0D0D0D"/>
              </a:solidFill>
              <a:latin typeface="Georgia"/>
              <a:ea typeface="Georgia"/>
              <a:cs typeface="Georgia"/>
              <a:sym typeface="Georgia"/>
            </a:endParaRPr>
          </a:p>
          <a:p>
            <a:pPr indent="0" lvl="0" marL="0" rtl="0" algn="l">
              <a:spcBef>
                <a:spcPts val="1200"/>
              </a:spcBef>
              <a:spcAft>
                <a:spcPts val="120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Prata"/>
                <a:ea typeface="Prata"/>
                <a:cs typeface="Prata"/>
                <a:sym typeface="Prata"/>
              </a:rPr>
              <a:t>Results with respect to </a:t>
            </a:r>
            <a:r>
              <a:rPr lang="en">
                <a:latin typeface="Prata"/>
                <a:ea typeface="Prata"/>
                <a:cs typeface="Prata"/>
                <a:sym typeface="Prata"/>
              </a:rPr>
              <a:t>hypothesis</a:t>
            </a:r>
            <a:r>
              <a:rPr lang="en"/>
              <a:t> </a:t>
            </a:r>
            <a:endParaRPr/>
          </a:p>
        </p:txBody>
      </p:sp>
      <p:sp>
        <p:nvSpPr>
          <p:cNvPr id="453" name="Google Shape;453;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10000"/>
          </a:bodyPr>
          <a:lstStyle/>
          <a:p>
            <a:pPr indent="-331152" lvl="0" marL="457200" rtl="0" algn="l">
              <a:spcBef>
                <a:spcPts val="0"/>
              </a:spcBef>
              <a:spcAft>
                <a:spcPts val="0"/>
              </a:spcAft>
              <a:buClr>
                <a:srgbClr val="6AA84F"/>
              </a:buClr>
              <a:buSzPct val="100000"/>
              <a:buFont typeface="Georgia"/>
              <a:buAutoNum type="arabicPeriod"/>
            </a:pPr>
            <a:r>
              <a:rPr b="1" lang="en" sz="1900">
                <a:solidFill>
                  <a:srgbClr val="6AA84F"/>
                </a:solidFill>
                <a:latin typeface="Georgia"/>
                <a:ea typeface="Georgia"/>
                <a:cs typeface="Georgia"/>
                <a:sym typeface="Georgia"/>
              </a:rPr>
              <a:t>"Cheek Patch Detector targets cheek areas, reducing bias from tattoos and pigmentation."</a:t>
            </a:r>
            <a:endParaRPr b="1" sz="1900">
              <a:solidFill>
                <a:srgbClr val="6AA84F"/>
              </a:solidFill>
              <a:latin typeface="Georgia"/>
              <a:ea typeface="Georgia"/>
              <a:cs typeface="Georgia"/>
              <a:sym typeface="Georgia"/>
            </a:endParaRPr>
          </a:p>
          <a:p>
            <a:pPr indent="-331152" lvl="0" marL="457200" rtl="0" algn="l">
              <a:spcBef>
                <a:spcPts val="0"/>
              </a:spcBef>
              <a:spcAft>
                <a:spcPts val="0"/>
              </a:spcAft>
              <a:buClr>
                <a:srgbClr val="6AA84F"/>
              </a:buClr>
              <a:buSzPct val="100000"/>
              <a:buFont typeface="Georgia"/>
              <a:buAutoNum type="arabicPeriod"/>
            </a:pPr>
            <a:r>
              <a:rPr b="1" lang="en" sz="1900">
                <a:solidFill>
                  <a:srgbClr val="6AA84F"/>
                </a:solidFill>
                <a:latin typeface="Georgia"/>
                <a:ea typeface="Georgia"/>
                <a:cs typeface="Georgia"/>
                <a:sym typeface="Georgia"/>
              </a:rPr>
              <a:t>"Full-face algorithms can misrepresent skin shade due to facial features and pigmentation."</a:t>
            </a:r>
            <a:endParaRPr b="1" sz="1900">
              <a:solidFill>
                <a:srgbClr val="6AA84F"/>
              </a:solidFill>
              <a:latin typeface="Georgia"/>
              <a:ea typeface="Georgia"/>
              <a:cs typeface="Georgia"/>
              <a:sym typeface="Georgia"/>
            </a:endParaRPr>
          </a:p>
          <a:p>
            <a:pPr indent="-331152" lvl="0" marL="457200" rtl="0" algn="l">
              <a:spcBef>
                <a:spcPts val="0"/>
              </a:spcBef>
              <a:spcAft>
                <a:spcPts val="0"/>
              </a:spcAft>
              <a:buClr>
                <a:srgbClr val="FF0000"/>
              </a:buClr>
              <a:buSzPct val="100000"/>
              <a:buFont typeface="Georgia"/>
              <a:buAutoNum type="arabicPeriod"/>
            </a:pPr>
            <a:r>
              <a:rPr b="1" lang="en" sz="1900">
                <a:solidFill>
                  <a:srgbClr val="FF0000"/>
                </a:solidFill>
                <a:latin typeface="Georgia"/>
                <a:ea typeface="Georgia"/>
                <a:cs typeface="Georgia"/>
                <a:sym typeface="Georgia"/>
              </a:rPr>
              <a:t>"Darker skin and low lighting increase error rates in foundation matching."</a:t>
            </a:r>
            <a:endParaRPr b="1" sz="1900">
              <a:solidFill>
                <a:srgbClr val="FF0000"/>
              </a:solidFill>
              <a:latin typeface="Georgia"/>
              <a:ea typeface="Georgia"/>
              <a:cs typeface="Georgia"/>
              <a:sym typeface="Georgia"/>
            </a:endParaRPr>
          </a:p>
          <a:p>
            <a:pPr indent="-331152" lvl="0" marL="457200" rtl="0" algn="l">
              <a:spcBef>
                <a:spcPts val="0"/>
              </a:spcBef>
              <a:spcAft>
                <a:spcPts val="0"/>
              </a:spcAft>
              <a:buClr>
                <a:srgbClr val="6AA84F"/>
              </a:buClr>
              <a:buSzPct val="100000"/>
              <a:buFont typeface="Georgia"/>
              <a:buAutoNum type="arabicPeriod"/>
            </a:pPr>
            <a:r>
              <a:rPr b="1" lang="en" sz="1900">
                <a:solidFill>
                  <a:srgbClr val="6AA84F"/>
                </a:solidFill>
                <a:latin typeface="Georgia"/>
                <a:ea typeface="Georgia"/>
                <a:cs typeface="Georgia"/>
                <a:sym typeface="Georgia"/>
              </a:rPr>
              <a:t>"Segment Mask algorithm enhances accuracy by excluding non-skin areas as well as ensures better uniformity and control in skin tone analysis."</a:t>
            </a:r>
            <a:endParaRPr b="1" sz="1900">
              <a:solidFill>
                <a:srgbClr val="6AA84F"/>
              </a:solidFill>
              <a:latin typeface="Georgia"/>
              <a:ea typeface="Georgia"/>
              <a:cs typeface="Georgia"/>
              <a:sym typeface="Georgia"/>
            </a:endParaRPr>
          </a:p>
          <a:p>
            <a:pPr indent="-331152" lvl="0" marL="457200" rtl="0" algn="l">
              <a:spcBef>
                <a:spcPts val="0"/>
              </a:spcBef>
              <a:spcAft>
                <a:spcPts val="0"/>
              </a:spcAft>
              <a:buClr>
                <a:srgbClr val="6AA84F"/>
              </a:buClr>
              <a:buSzPct val="100000"/>
              <a:buFont typeface="Georgia"/>
              <a:buAutoNum type="arabicPeriod"/>
            </a:pPr>
            <a:r>
              <a:rPr b="1" lang="en" sz="1900">
                <a:solidFill>
                  <a:srgbClr val="6AA84F"/>
                </a:solidFill>
                <a:latin typeface="Georgia"/>
                <a:ea typeface="Georgia"/>
                <a:cs typeface="Georgia"/>
                <a:sym typeface="Georgia"/>
              </a:rPr>
              <a:t>"Facial hair and irregularities impact shade accuracy in skin detection."</a:t>
            </a:r>
            <a:endParaRPr b="1" sz="1900">
              <a:solidFill>
                <a:srgbClr val="6AA84F"/>
              </a:solidFill>
              <a:latin typeface="Georgia"/>
              <a:ea typeface="Georgia"/>
              <a:cs typeface="Georgia"/>
              <a:sym typeface="Georgia"/>
            </a:endParaRPr>
          </a:p>
          <a:p>
            <a:pPr indent="-331152" lvl="0" marL="457200" rtl="0" algn="l">
              <a:spcBef>
                <a:spcPts val="0"/>
              </a:spcBef>
              <a:spcAft>
                <a:spcPts val="0"/>
              </a:spcAft>
              <a:buClr>
                <a:srgbClr val="6AA84F"/>
              </a:buClr>
              <a:buSzPct val="100000"/>
              <a:buFont typeface="Georgia"/>
              <a:buAutoNum type="arabicPeriod"/>
            </a:pPr>
            <a:r>
              <a:rPr b="1" lang="en" sz="1900">
                <a:solidFill>
                  <a:srgbClr val="6AA84F"/>
                </a:solidFill>
                <a:latin typeface="Georgia"/>
                <a:ea typeface="Georgia"/>
                <a:cs typeface="Georgia"/>
                <a:sym typeface="Georgia"/>
              </a:rPr>
              <a:t>"Side poses affect facial landmark accuracy, impacting skin segmentation."</a:t>
            </a:r>
            <a:endParaRPr b="1" sz="1900">
              <a:solidFill>
                <a:srgbClr val="6AA84F"/>
              </a:solidFill>
              <a:latin typeface="Georgia"/>
              <a:ea typeface="Georgia"/>
              <a:cs typeface="Georgia"/>
              <a:sym typeface="Georgia"/>
            </a:endParaRPr>
          </a:p>
          <a:p>
            <a:pPr indent="0" lvl="0" marL="0" rtl="0" algn="l">
              <a:spcBef>
                <a:spcPts val="0"/>
              </a:spcBef>
              <a:spcAft>
                <a:spcPts val="120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pic>
        <p:nvPicPr>
          <p:cNvPr id="458" name="Google Shape;458;p63"/>
          <p:cNvPicPr preferRelativeResize="0"/>
          <p:nvPr/>
        </p:nvPicPr>
        <p:blipFill>
          <a:blip r:embed="rId3">
            <a:alphaModFix/>
          </a:blip>
          <a:stretch>
            <a:fillRect/>
          </a:stretch>
        </p:blipFill>
        <p:spPr>
          <a:xfrm>
            <a:off x="311707" y="962426"/>
            <a:ext cx="8074844" cy="1868875"/>
          </a:xfrm>
          <a:prstGeom prst="rect">
            <a:avLst/>
          </a:prstGeom>
          <a:noFill/>
          <a:ln>
            <a:noFill/>
          </a:ln>
        </p:spPr>
      </p:pic>
      <p:pic>
        <p:nvPicPr>
          <p:cNvPr id="459" name="Google Shape;459;p63"/>
          <p:cNvPicPr preferRelativeResize="0"/>
          <p:nvPr/>
        </p:nvPicPr>
        <p:blipFill rotWithShape="1">
          <a:blip r:embed="rId4">
            <a:alphaModFix/>
          </a:blip>
          <a:srcRect b="0" l="2780" r="0" t="0"/>
          <a:stretch/>
        </p:blipFill>
        <p:spPr>
          <a:xfrm>
            <a:off x="3011350" y="2675450"/>
            <a:ext cx="2675551" cy="2364325"/>
          </a:xfrm>
          <a:prstGeom prst="rect">
            <a:avLst/>
          </a:prstGeom>
          <a:noFill/>
          <a:ln>
            <a:noFill/>
          </a:ln>
        </p:spPr>
      </p:pic>
      <p:sp>
        <p:nvSpPr>
          <p:cNvPr id="460" name="Google Shape;460;p63"/>
          <p:cNvSpPr txBox="1"/>
          <p:nvPr/>
        </p:nvSpPr>
        <p:spPr>
          <a:xfrm>
            <a:off x="728950" y="315075"/>
            <a:ext cx="5593800" cy="4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Georgia"/>
                <a:ea typeface="Georgia"/>
                <a:cs typeface="Georgia"/>
                <a:sym typeface="Georgia"/>
              </a:rPr>
              <a:t>Discrepancies from Cheek Skin Detection Algorithm</a:t>
            </a:r>
            <a:r>
              <a:rPr lang="en" sz="1800">
                <a:solidFill>
                  <a:schemeClr val="dk2"/>
                </a:solidFill>
              </a:rPr>
              <a:t> </a:t>
            </a:r>
            <a:endParaRPr sz="1800">
              <a:solidFill>
                <a:schemeClr val="dk2"/>
              </a:solidFill>
            </a:endParaRPr>
          </a:p>
        </p:txBody>
      </p:sp>
      <p:sp>
        <p:nvSpPr>
          <p:cNvPr id="461" name="Google Shape;461;p63"/>
          <p:cNvSpPr/>
          <p:nvPr/>
        </p:nvSpPr>
        <p:spPr>
          <a:xfrm>
            <a:off x="4749700" y="962425"/>
            <a:ext cx="1014300" cy="1755600"/>
          </a:xfrm>
          <a:prstGeom prst="rect">
            <a:avLst/>
          </a:prstGeom>
          <a:noFill/>
          <a:ln cap="flat" cmpd="sng" w="9525">
            <a:solidFill>
              <a:srgbClr val="A729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2" name="Google Shape;462;p63"/>
          <p:cNvSpPr/>
          <p:nvPr/>
        </p:nvSpPr>
        <p:spPr>
          <a:xfrm>
            <a:off x="3429250" y="2812575"/>
            <a:ext cx="2334600" cy="2090100"/>
          </a:xfrm>
          <a:prstGeom prst="rect">
            <a:avLst/>
          </a:prstGeom>
          <a:noFill/>
          <a:ln cap="flat" cmpd="sng" w="9525">
            <a:solidFill>
              <a:srgbClr val="A729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64"/>
          <p:cNvPicPr preferRelativeResize="0"/>
          <p:nvPr/>
        </p:nvPicPr>
        <p:blipFill>
          <a:blip r:embed="rId3">
            <a:alphaModFix/>
          </a:blip>
          <a:stretch>
            <a:fillRect/>
          </a:stretch>
        </p:blipFill>
        <p:spPr>
          <a:xfrm>
            <a:off x="6307625" y="1249325"/>
            <a:ext cx="2444275" cy="2393525"/>
          </a:xfrm>
          <a:prstGeom prst="rect">
            <a:avLst/>
          </a:prstGeom>
          <a:noFill/>
          <a:ln>
            <a:noFill/>
          </a:ln>
        </p:spPr>
      </p:pic>
      <p:pic>
        <p:nvPicPr>
          <p:cNvPr id="468" name="Google Shape;468;p64"/>
          <p:cNvPicPr preferRelativeResize="0"/>
          <p:nvPr/>
        </p:nvPicPr>
        <p:blipFill>
          <a:blip r:embed="rId4">
            <a:alphaModFix/>
          </a:blip>
          <a:stretch>
            <a:fillRect/>
          </a:stretch>
        </p:blipFill>
        <p:spPr>
          <a:xfrm>
            <a:off x="3456798" y="1249313"/>
            <a:ext cx="2538300" cy="2393536"/>
          </a:xfrm>
          <a:prstGeom prst="rect">
            <a:avLst/>
          </a:prstGeom>
          <a:noFill/>
          <a:ln>
            <a:noFill/>
          </a:ln>
        </p:spPr>
      </p:pic>
      <p:pic>
        <p:nvPicPr>
          <p:cNvPr id="469" name="Google Shape;469;p64"/>
          <p:cNvPicPr preferRelativeResize="0"/>
          <p:nvPr/>
        </p:nvPicPr>
        <p:blipFill>
          <a:blip r:embed="rId5">
            <a:alphaModFix/>
          </a:blip>
          <a:stretch>
            <a:fillRect/>
          </a:stretch>
        </p:blipFill>
        <p:spPr>
          <a:xfrm>
            <a:off x="605975" y="1217350"/>
            <a:ext cx="2538301" cy="2457475"/>
          </a:xfrm>
          <a:prstGeom prst="rect">
            <a:avLst/>
          </a:prstGeom>
          <a:noFill/>
          <a:ln>
            <a:noFill/>
          </a:ln>
        </p:spPr>
      </p:pic>
      <p:sp>
        <p:nvSpPr>
          <p:cNvPr id="470" name="Google Shape;470;p64"/>
          <p:cNvSpPr txBox="1"/>
          <p:nvPr/>
        </p:nvSpPr>
        <p:spPr>
          <a:xfrm>
            <a:off x="728950" y="315075"/>
            <a:ext cx="5593800" cy="4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Georgia"/>
                <a:ea typeface="Georgia"/>
                <a:cs typeface="Georgia"/>
                <a:sym typeface="Georgia"/>
              </a:rPr>
              <a:t>Discrepancies from Face </a:t>
            </a:r>
            <a:r>
              <a:rPr lang="en" sz="1800">
                <a:solidFill>
                  <a:schemeClr val="dk2"/>
                </a:solidFill>
                <a:latin typeface="Georgia"/>
                <a:ea typeface="Georgia"/>
                <a:cs typeface="Georgia"/>
                <a:sym typeface="Georgia"/>
              </a:rPr>
              <a:t>Segmentation</a:t>
            </a:r>
            <a:r>
              <a:rPr lang="en" sz="1800">
                <a:solidFill>
                  <a:schemeClr val="dk2"/>
                </a:solidFill>
                <a:latin typeface="Georgia"/>
                <a:ea typeface="Georgia"/>
                <a:cs typeface="Georgia"/>
                <a:sym typeface="Georgia"/>
              </a:rPr>
              <a:t> Algorithm </a:t>
            </a:r>
            <a:endParaRPr sz="1800">
              <a:solidFill>
                <a:schemeClr val="dk2"/>
              </a:solidFill>
              <a:latin typeface="Georgia"/>
              <a:ea typeface="Georgia"/>
              <a:cs typeface="Georgia"/>
              <a:sym typeface="Georgi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65"/>
          <p:cNvSpPr txBox="1"/>
          <p:nvPr>
            <p:ph type="title"/>
          </p:nvPr>
        </p:nvSpPr>
        <p:spPr>
          <a:xfrm>
            <a:off x="712024" y="871500"/>
            <a:ext cx="3346800" cy="32160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02</a:t>
            </a:r>
            <a:endParaRPr/>
          </a:p>
        </p:txBody>
      </p:sp>
      <p:sp>
        <p:nvSpPr>
          <p:cNvPr id="476" name="Google Shape;476;p65"/>
          <p:cNvSpPr txBox="1"/>
          <p:nvPr>
            <p:ph idx="1" type="subTitle"/>
          </p:nvPr>
        </p:nvSpPr>
        <p:spPr>
          <a:xfrm>
            <a:off x="745575" y="2189675"/>
            <a:ext cx="3407700" cy="1307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Stage</a:t>
            </a:r>
            <a:endParaRPr/>
          </a:p>
        </p:txBody>
      </p:sp>
      <p:sp>
        <p:nvSpPr>
          <p:cNvPr id="477" name="Google Shape;477;p65"/>
          <p:cNvSpPr txBox="1"/>
          <p:nvPr>
            <p:ph idx="1" type="subTitle"/>
          </p:nvPr>
        </p:nvSpPr>
        <p:spPr>
          <a:xfrm>
            <a:off x="4675825" y="1471225"/>
            <a:ext cx="4336200" cy="2873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lt1"/>
                </a:solidFill>
              </a:rPr>
              <a:t>Interpreting the Results for Stage 2</a:t>
            </a:r>
            <a:endParaRPr>
              <a:solidFill>
                <a:schemeClr val="lt1"/>
              </a:solidFill>
            </a:endParaRPr>
          </a:p>
          <a:p>
            <a:pPr indent="0" lvl="0" marL="0" rtl="0" algn="l">
              <a:spcBef>
                <a:spcPts val="1200"/>
              </a:spcBef>
              <a:spcAft>
                <a:spcPts val="1200"/>
              </a:spcAft>
              <a:buNone/>
            </a:pPr>
            <a:r>
              <a:t/>
            </a:r>
            <a:endParaRPr>
              <a:solidFill>
                <a:schemeClr val="l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66"/>
          <p:cNvSpPr txBox="1"/>
          <p:nvPr>
            <p:ph type="title"/>
          </p:nvPr>
        </p:nvSpPr>
        <p:spPr>
          <a:xfrm>
            <a:off x="311700" y="1930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920">
                <a:latin typeface="Prata"/>
                <a:ea typeface="Prata"/>
                <a:cs typeface="Prata"/>
                <a:sym typeface="Prata"/>
              </a:rPr>
              <a:t>Leveraging Color Theory to Increase Accuracy of Foundation Shade Matching is Key! </a:t>
            </a:r>
            <a:endParaRPr sz="2920">
              <a:latin typeface="Prata"/>
              <a:ea typeface="Prata"/>
              <a:cs typeface="Prata"/>
              <a:sym typeface="Prata"/>
            </a:endParaRPr>
          </a:p>
        </p:txBody>
      </p:sp>
      <p:sp>
        <p:nvSpPr>
          <p:cNvPr id="483" name="Google Shape;483;p66"/>
          <p:cNvSpPr txBox="1"/>
          <p:nvPr>
            <p:ph idx="1" type="body"/>
          </p:nvPr>
        </p:nvSpPr>
        <p:spPr>
          <a:xfrm>
            <a:off x="311700" y="1449275"/>
            <a:ext cx="8520600" cy="3613500"/>
          </a:xfrm>
          <a:prstGeom prst="rect">
            <a:avLst/>
          </a:prstGeom>
        </p:spPr>
        <p:txBody>
          <a:bodyPr anchorCtr="0" anchor="t" bIns="91425" lIns="91425" spcFirstLastPara="1" rIns="91425" wrap="square" tIns="91425">
            <a:normAutofit lnSpcReduction="10000"/>
          </a:bodyPr>
          <a:lstStyle/>
          <a:p>
            <a:pPr indent="-330200" lvl="0" marL="457200" rtl="0" algn="l">
              <a:lnSpc>
                <a:spcPct val="150000"/>
              </a:lnSpc>
              <a:spcBef>
                <a:spcPts val="0"/>
              </a:spcBef>
              <a:spcAft>
                <a:spcPts val="0"/>
              </a:spcAft>
              <a:buClr>
                <a:srgbClr val="0D0D0D"/>
              </a:buClr>
              <a:buSzPts val="1600"/>
              <a:buFont typeface="Georgia"/>
              <a:buChar char="●"/>
            </a:pPr>
            <a:r>
              <a:rPr lang="en" sz="1600">
                <a:solidFill>
                  <a:srgbClr val="0D0D0D"/>
                </a:solidFill>
                <a:latin typeface="Georgia"/>
                <a:ea typeface="Georgia"/>
                <a:cs typeface="Georgia"/>
                <a:sym typeface="Georgia"/>
              </a:rPr>
              <a:t>There is an underrepresentation of darker skin tones in foundation brands</a:t>
            </a:r>
            <a:endParaRPr sz="1600">
              <a:solidFill>
                <a:srgbClr val="0D0D0D"/>
              </a:solidFill>
              <a:latin typeface="Georgia"/>
              <a:ea typeface="Georgia"/>
              <a:cs typeface="Georgia"/>
              <a:sym typeface="Georgia"/>
            </a:endParaRPr>
          </a:p>
          <a:p>
            <a:pPr indent="-330200" lvl="1" marL="914400" rtl="0" algn="l">
              <a:lnSpc>
                <a:spcPct val="150000"/>
              </a:lnSpc>
              <a:spcBef>
                <a:spcPts val="1000"/>
              </a:spcBef>
              <a:spcAft>
                <a:spcPts val="0"/>
              </a:spcAft>
              <a:buClr>
                <a:srgbClr val="0D0D0D"/>
              </a:buClr>
              <a:buSzPts val="1600"/>
              <a:buFont typeface="Georgia"/>
              <a:buAutoNum type="alphaLcPeriod"/>
            </a:pPr>
            <a:r>
              <a:rPr lang="en" sz="1600">
                <a:solidFill>
                  <a:srgbClr val="0D0D0D"/>
                </a:solidFill>
                <a:latin typeface="Georgia"/>
                <a:ea typeface="Georgia"/>
                <a:cs typeface="Georgia"/>
                <a:sym typeface="Georgia"/>
              </a:rPr>
              <a:t>This results in even the SkinFusion to not work</a:t>
            </a:r>
            <a:endParaRPr sz="1600">
              <a:solidFill>
                <a:srgbClr val="0D0D0D"/>
              </a:solidFill>
              <a:latin typeface="Georgia"/>
              <a:ea typeface="Georgia"/>
              <a:cs typeface="Georgia"/>
              <a:sym typeface="Georgia"/>
            </a:endParaRPr>
          </a:p>
          <a:p>
            <a:pPr indent="-330200" lvl="1" marL="914400" rtl="0" algn="l">
              <a:lnSpc>
                <a:spcPct val="150000"/>
              </a:lnSpc>
              <a:spcBef>
                <a:spcPts val="1000"/>
              </a:spcBef>
              <a:spcAft>
                <a:spcPts val="0"/>
              </a:spcAft>
              <a:buClr>
                <a:srgbClr val="0D0D0D"/>
              </a:buClr>
              <a:buSzPts val="1600"/>
              <a:buFont typeface="Georgia"/>
              <a:buAutoNum type="alphaLcPeriod"/>
            </a:pPr>
            <a:r>
              <a:rPr lang="en" sz="1600">
                <a:solidFill>
                  <a:srgbClr val="0D0D0D"/>
                </a:solidFill>
                <a:latin typeface="Georgia"/>
                <a:ea typeface="Georgia"/>
                <a:cs typeface="Georgia"/>
                <a:sym typeface="Georgia"/>
              </a:rPr>
              <a:t>Drives us to further find a methodology to address these inequalities in makeup</a:t>
            </a:r>
            <a:endParaRPr sz="1600">
              <a:solidFill>
                <a:srgbClr val="0D0D0D"/>
              </a:solidFill>
              <a:latin typeface="Georgia"/>
              <a:ea typeface="Georgia"/>
              <a:cs typeface="Georgia"/>
              <a:sym typeface="Georgia"/>
            </a:endParaRPr>
          </a:p>
          <a:p>
            <a:pPr indent="-330200" lvl="0" marL="457200" rtl="0" algn="l">
              <a:lnSpc>
                <a:spcPct val="150000"/>
              </a:lnSpc>
              <a:spcBef>
                <a:spcPts val="1000"/>
              </a:spcBef>
              <a:spcAft>
                <a:spcPts val="0"/>
              </a:spcAft>
              <a:buClr>
                <a:srgbClr val="0D0D0D"/>
              </a:buClr>
              <a:buSzPts val="1600"/>
              <a:buFont typeface="Georgia"/>
              <a:buChar char="●"/>
            </a:pPr>
            <a:r>
              <a:rPr lang="en" sz="1600">
                <a:solidFill>
                  <a:srgbClr val="0D0D0D"/>
                </a:solidFill>
                <a:latin typeface="Georgia"/>
                <a:ea typeface="Georgia"/>
                <a:cs typeface="Georgia"/>
                <a:sym typeface="Georgia"/>
              </a:rPr>
              <a:t>By simply introducing black and white to any foundation brand, we can reduce the error distance significantly for darker skin tones. </a:t>
            </a:r>
            <a:endParaRPr sz="1600">
              <a:solidFill>
                <a:srgbClr val="0D0D0D"/>
              </a:solidFill>
              <a:latin typeface="Georgia"/>
              <a:ea typeface="Georgia"/>
              <a:cs typeface="Georgia"/>
              <a:sym typeface="Georgia"/>
            </a:endParaRPr>
          </a:p>
          <a:p>
            <a:pPr indent="-330200" lvl="0" marL="457200" rtl="0" algn="l">
              <a:lnSpc>
                <a:spcPct val="150000"/>
              </a:lnSpc>
              <a:spcBef>
                <a:spcPts val="1000"/>
              </a:spcBef>
              <a:spcAft>
                <a:spcPts val="0"/>
              </a:spcAft>
              <a:buClr>
                <a:srgbClr val="0D0D0D"/>
              </a:buClr>
              <a:buSzPts val="1600"/>
              <a:buFont typeface="Georgia"/>
              <a:buChar char="●"/>
            </a:pPr>
            <a:r>
              <a:rPr lang="en" sz="1600">
                <a:solidFill>
                  <a:srgbClr val="0D0D0D"/>
                </a:solidFill>
                <a:latin typeface="Georgia"/>
                <a:ea typeface="Georgia"/>
                <a:cs typeface="Georgia"/>
                <a:sym typeface="Georgia"/>
              </a:rPr>
              <a:t>Our hypotheses that SkinFusionBW would outperform a 1-1 foundation matching across various skin tones is accepted!</a:t>
            </a:r>
            <a:endParaRPr sz="1600">
              <a:solidFill>
                <a:srgbClr val="0D0D0D"/>
              </a:solidFill>
              <a:latin typeface="Georgia"/>
              <a:ea typeface="Georgia"/>
              <a:cs typeface="Georgia"/>
              <a:sym typeface="Georgia"/>
            </a:endParaRPr>
          </a:p>
          <a:p>
            <a:pPr indent="0" lvl="0" marL="0" rtl="0" algn="l">
              <a:spcBef>
                <a:spcPts val="1000"/>
              </a:spcBef>
              <a:spcAft>
                <a:spcPts val="120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7"/>
          <p:cNvSpPr txBox="1"/>
          <p:nvPr>
            <p:ph type="title"/>
          </p:nvPr>
        </p:nvSpPr>
        <p:spPr>
          <a:xfrm>
            <a:off x="713225" y="539500"/>
            <a:ext cx="6353400" cy="864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Study Limitations</a:t>
            </a:r>
            <a:endParaRPr>
              <a:solidFill>
                <a:srgbClr val="565D47"/>
              </a:solidFill>
            </a:endParaRPr>
          </a:p>
        </p:txBody>
      </p:sp>
      <p:sp>
        <p:nvSpPr>
          <p:cNvPr id="489" name="Google Shape;489;p67"/>
          <p:cNvSpPr txBox="1"/>
          <p:nvPr/>
        </p:nvSpPr>
        <p:spPr>
          <a:xfrm>
            <a:off x="575775" y="1665875"/>
            <a:ext cx="5511900" cy="2124000"/>
          </a:xfrm>
          <a:prstGeom prst="rect">
            <a:avLst/>
          </a:prstGeom>
          <a:noFill/>
          <a:ln>
            <a:noFill/>
          </a:ln>
        </p:spPr>
        <p:txBody>
          <a:bodyPr anchorCtr="0" anchor="t" bIns="91425" lIns="91425" spcFirstLastPara="1" rIns="91425" wrap="square" tIns="91425">
            <a:spAutoFit/>
          </a:bodyPr>
          <a:lstStyle/>
          <a:p>
            <a:pPr indent="-342900" lvl="0" marL="457200" rtl="0" algn="l">
              <a:lnSpc>
                <a:spcPct val="200000"/>
              </a:lnSpc>
              <a:spcBef>
                <a:spcPts val="0"/>
              </a:spcBef>
              <a:spcAft>
                <a:spcPts val="0"/>
              </a:spcAft>
              <a:buClr>
                <a:schemeClr val="dk1"/>
              </a:buClr>
              <a:buSzPts val="1800"/>
              <a:buChar char="●"/>
            </a:pPr>
            <a:r>
              <a:rPr lang="en" sz="1800">
                <a:solidFill>
                  <a:schemeClr val="dk1"/>
                </a:solidFill>
              </a:rPr>
              <a:t>Data Availability and Quality</a:t>
            </a:r>
            <a:endParaRPr sz="1800">
              <a:solidFill>
                <a:schemeClr val="dk1"/>
              </a:solidFill>
            </a:endParaRPr>
          </a:p>
          <a:p>
            <a:pPr indent="-342900" lvl="0" marL="457200" rtl="0" algn="l">
              <a:lnSpc>
                <a:spcPct val="200000"/>
              </a:lnSpc>
              <a:spcBef>
                <a:spcPts val="0"/>
              </a:spcBef>
              <a:spcAft>
                <a:spcPts val="0"/>
              </a:spcAft>
              <a:buClr>
                <a:schemeClr val="dk1"/>
              </a:buClr>
              <a:buSzPts val="1800"/>
              <a:buChar char="●"/>
            </a:pPr>
            <a:r>
              <a:rPr lang="en" sz="1800">
                <a:solidFill>
                  <a:schemeClr val="dk1"/>
                </a:solidFill>
              </a:rPr>
              <a:t>Biases in Data</a:t>
            </a:r>
            <a:endParaRPr sz="1800">
              <a:solidFill>
                <a:schemeClr val="dk1"/>
              </a:solidFill>
            </a:endParaRPr>
          </a:p>
          <a:p>
            <a:pPr indent="-342900" lvl="0" marL="457200" rtl="0" algn="l">
              <a:lnSpc>
                <a:spcPct val="200000"/>
              </a:lnSpc>
              <a:spcBef>
                <a:spcPts val="0"/>
              </a:spcBef>
              <a:spcAft>
                <a:spcPts val="0"/>
              </a:spcAft>
              <a:buClr>
                <a:schemeClr val="dk1"/>
              </a:buClr>
              <a:buSzPts val="1800"/>
              <a:buChar char="●"/>
            </a:pPr>
            <a:r>
              <a:rPr lang="en" sz="1800">
                <a:solidFill>
                  <a:schemeClr val="dk1"/>
                </a:solidFill>
              </a:rPr>
              <a:t>Subjectivity in Skin Tone Matching</a:t>
            </a:r>
            <a:endParaRPr sz="1800">
              <a:solidFill>
                <a:schemeClr val="dk1"/>
              </a:solidFill>
            </a:endParaRPr>
          </a:p>
          <a:p>
            <a:pPr indent="-342900" lvl="0" marL="457200" rtl="0" algn="l">
              <a:lnSpc>
                <a:spcPct val="200000"/>
              </a:lnSpc>
              <a:spcBef>
                <a:spcPts val="0"/>
              </a:spcBef>
              <a:spcAft>
                <a:spcPts val="0"/>
              </a:spcAft>
              <a:buClr>
                <a:schemeClr val="dk1"/>
              </a:buClr>
              <a:buSzPts val="1800"/>
              <a:buChar char="●"/>
            </a:pPr>
            <a:r>
              <a:rPr lang="en" sz="1800">
                <a:solidFill>
                  <a:schemeClr val="dk1"/>
                </a:solidFill>
              </a:rPr>
              <a:t>Technological Constraints</a:t>
            </a:r>
            <a:endParaRPr sz="1800">
              <a:solidFill>
                <a:schemeClr val="dk1"/>
              </a:solidFill>
            </a:endParaRPr>
          </a:p>
        </p:txBody>
      </p:sp>
      <p:pic>
        <p:nvPicPr>
          <p:cNvPr id="490" name="Google Shape;490;p67"/>
          <p:cNvPicPr preferRelativeResize="0"/>
          <p:nvPr/>
        </p:nvPicPr>
        <p:blipFill>
          <a:blip r:embed="rId3">
            <a:alphaModFix/>
          </a:blip>
          <a:stretch>
            <a:fillRect/>
          </a:stretch>
        </p:blipFill>
        <p:spPr>
          <a:xfrm>
            <a:off x="6222275" y="1921050"/>
            <a:ext cx="2751525" cy="200014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68"/>
          <p:cNvSpPr txBox="1"/>
          <p:nvPr>
            <p:ph type="title"/>
          </p:nvPr>
        </p:nvSpPr>
        <p:spPr>
          <a:xfrm>
            <a:off x="713225" y="524175"/>
            <a:ext cx="6353400" cy="139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Conclusion</a:t>
            </a:r>
            <a:endParaRPr/>
          </a:p>
        </p:txBody>
      </p:sp>
      <p:grpSp>
        <p:nvGrpSpPr>
          <p:cNvPr id="496" name="Google Shape;496;p68"/>
          <p:cNvGrpSpPr/>
          <p:nvPr/>
        </p:nvGrpSpPr>
        <p:grpSpPr>
          <a:xfrm>
            <a:off x="-9400" y="2100172"/>
            <a:ext cx="9162300" cy="1606800"/>
            <a:chOff x="-9400" y="2100172"/>
            <a:chExt cx="9162300" cy="1606800"/>
          </a:xfrm>
        </p:grpSpPr>
        <p:cxnSp>
          <p:nvCxnSpPr>
            <p:cNvPr id="497" name="Google Shape;497;p68"/>
            <p:cNvCxnSpPr/>
            <p:nvPr/>
          </p:nvCxnSpPr>
          <p:spPr>
            <a:xfrm rot="10800000">
              <a:off x="-9400" y="2903675"/>
              <a:ext cx="9162300" cy="0"/>
            </a:xfrm>
            <a:prstGeom prst="straightConnector1">
              <a:avLst/>
            </a:prstGeom>
            <a:noFill/>
            <a:ln cap="flat" cmpd="sng" w="9525">
              <a:solidFill>
                <a:srgbClr val="F0DAA4"/>
              </a:solidFill>
              <a:prstDash val="solid"/>
              <a:round/>
              <a:headEnd len="med" w="med" type="none"/>
              <a:tailEnd len="med" w="med" type="none"/>
            </a:ln>
          </p:spPr>
        </p:cxnSp>
        <p:grpSp>
          <p:nvGrpSpPr>
            <p:cNvPr id="498" name="Google Shape;498;p68"/>
            <p:cNvGrpSpPr/>
            <p:nvPr/>
          </p:nvGrpSpPr>
          <p:grpSpPr>
            <a:xfrm>
              <a:off x="6225904" y="2100172"/>
              <a:ext cx="1606800" cy="1606800"/>
              <a:chOff x="5531427" y="2148972"/>
              <a:chExt cx="1606800" cy="1606800"/>
            </a:xfrm>
          </p:grpSpPr>
          <p:grpSp>
            <p:nvGrpSpPr>
              <p:cNvPr id="499" name="Google Shape;499;p68"/>
              <p:cNvGrpSpPr/>
              <p:nvPr/>
            </p:nvGrpSpPr>
            <p:grpSpPr>
              <a:xfrm>
                <a:off x="5531427" y="2148972"/>
                <a:ext cx="1606800" cy="1606800"/>
                <a:chOff x="5531427" y="2148972"/>
                <a:chExt cx="1606800" cy="1606800"/>
              </a:xfrm>
            </p:grpSpPr>
            <p:sp>
              <p:nvSpPr>
                <p:cNvPr id="500" name="Google Shape;500;p68"/>
                <p:cNvSpPr/>
                <p:nvPr/>
              </p:nvSpPr>
              <p:spPr>
                <a:xfrm>
                  <a:off x="5858427" y="2475985"/>
                  <a:ext cx="952800" cy="952800"/>
                </a:xfrm>
                <a:prstGeom prst="ellipse">
                  <a:avLst/>
                </a:prstGeom>
                <a:solidFill>
                  <a:srgbClr val="F0DA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68"/>
                <p:cNvSpPr/>
                <p:nvPr/>
              </p:nvSpPr>
              <p:spPr>
                <a:xfrm rot="8100000">
                  <a:off x="5766737" y="2384283"/>
                  <a:ext cx="1136179" cy="1136179"/>
                </a:xfrm>
                <a:prstGeom prst="arc">
                  <a:avLst>
                    <a:gd fmla="val 13510716" name="adj1"/>
                    <a:gd fmla="val 2683514" name="adj2"/>
                  </a:avLst>
                </a:prstGeom>
                <a:noFill/>
                <a:ln cap="flat" cmpd="sng" w="9525">
                  <a:solidFill>
                    <a:srgbClr val="565D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 name="Google Shape;502;p68"/>
              <p:cNvGrpSpPr/>
              <p:nvPr/>
            </p:nvGrpSpPr>
            <p:grpSpPr>
              <a:xfrm>
                <a:off x="6163393" y="2779349"/>
                <a:ext cx="346056" cy="345674"/>
                <a:chOff x="3439218" y="3817186"/>
                <a:chExt cx="346056" cy="345674"/>
              </a:xfrm>
            </p:grpSpPr>
            <p:sp>
              <p:nvSpPr>
                <p:cNvPr id="503" name="Google Shape;503;p68"/>
                <p:cNvSpPr/>
                <p:nvPr/>
              </p:nvSpPr>
              <p:spPr>
                <a:xfrm>
                  <a:off x="3439218" y="3817186"/>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68"/>
                <p:cNvSpPr/>
                <p:nvPr/>
              </p:nvSpPr>
              <p:spPr>
                <a:xfrm>
                  <a:off x="35204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68"/>
                <p:cNvSpPr/>
                <p:nvPr/>
              </p:nvSpPr>
              <p:spPr>
                <a:xfrm>
                  <a:off x="35705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68"/>
                <p:cNvSpPr/>
                <p:nvPr/>
              </p:nvSpPr>
              <p:spPr>
                <a:xfrm>
                  <a:off x="35954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7" name="Google Shape;507;p68"/>
            <p:cNvGrpSpPr/>
            <p:nvPr/>
          </p:nvGrpSpPr>
          <p:grpSpPr>
            <a:xfrm>
              <a:off x="3768729" y="2100172"/>
              <a:ext cx="1606800" cy="1606800"/>
              <a:chOff x="3683852" y="2148972"/>
              <a:chExt cx="1606800" cy="1606800"/>
            </a:xfrm>
          </p:grpSpPr>
          <p:grpSp>
            <p:nvGrpSpPr>
              <p:cNvPr id="508" name="Google Shape;508;p68"/>
              <p:cNvGrpSpPr/>
              <p:nvPr/>
            </p:nvGrpSpPr>
            <p:grpSpPr>
              <a:xfrm>
                <a:off x="3683852" y="2148972"/>
                <a:ext cx="1606800" cy="1606800"/>
                <a:chOff x="3683852" y="2148972"/>
                <a:chExt cx="1606800" cy="1606800"/>
              </a:xfrm>
            </p:grpSpPr>
            <p:sp>
              <p:nvSpPr>
                <p:cNvPr id="509" name="Google Shape;509;p68"/>
                <p:cNvSpPr/>
                <p:nvPr/>
              </p:nvSpPr>
              <p:spPr>
                <a:xfrm>
                  <a:off x="4010852" y="2475985"/>
                  <a:ext cx="952800" cy="952800"/>
                </a:xfrm>
                <a:prstGeom prst="ellipse">
                  <a:avLst/>
                </a:prstGeom>
                <a:solidFill>
                  <a:srgbClr val="F0DA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68"/>
                <p:cNvSpPr/>
                <p:nvPr/>
              </p:nvSpPr>
              <p:spPr>
                <a:xfrm rot="-2700000">
                  <a:off x="3919162" y="2384283"/>
                  <a:ext cx="1136179" cy="1136179"/>
                </a:xfrm>
                <a:prstGeom prst="arc">
                  <a:avLst>
                    <a:gd fmla="val 13510716" name="adj1"/>
                    <a:gd fmla="val 2683514" name="adj2"/>
                  </a:avLst>
                </a:prstGeom>
                <a:noFill/>
                <a:ln cap="flat" cmpd="sng" w="9525">
                  <a:solidFill>
                    <a:srgbClr val="565D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 name="Google Shape;511;p68"/>
              <p:cNvGrpSpPr/>
              <p:nvPr/>
            </p:nvGrpSpPr>
            <p:grpSpPr>
              <a:xfrm>
                <a:off x="4314436" y="2779511"/>
                <a:ext cx="345642" cy="345674"/>
                <a:chOff x="5549861" y="3817349"/>
                <a:chExt cx="345642" cy="345674"/>
              </a:xfrm>
            </p:grpSpPr>
            <p:sp>
              <p:nvSpPr>
                <p:cNvPr id="512" name="Google Shape;512;p68"/>
                <p:cNvSpPr/>
                <p:nvPr/>
              </p:nvSpPr>
              <p:spPr>
                <a:xfrm>
                  <a:off x="5549861" y="3817349"/>
                  <a:ext cx="345642" cy="345674"/>
                </a:xfrm>
                <a:custGeom>
                  <a:rect b="b" l="l" r="r" t="t"/>
                  <a:pathLst>
                    <a:path extrusionOk="0" h="10860" w="10859">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68"/>
                <p:cNvSpPr/>
                <p:nvPr/>
              </p:nvSpPr>
              <p:spPr>
                <a:xfrm>
                  <a:off x="5590763" y="3890208"/>
                  <a:ext cx="262661" cy="200052"/>
                </a:xfrm>
                <a:custGeom>
                  <a:rect b="b" l="l" r="r" t="t"/>
                  <a:pathLst>
                    <a:path extrusionOk="0" h="6285" w="8252">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68"/>
                <p:cNvSpPr/>
                <p:nvPr/>
              </p:nvSpPr>
              <p:spPr>
                <a:xfrm>
                  <a:off x="5680587" y="3935024"/>
                  <a:ext cx="105389" cy="110514"/>
                </a:xfrm>
                <a:custGeom>
                  <a:rect b="b" l="l" r="r" t="t"/>
                  <a:pathLst>
                    <a:path extrusionOk="0" h="3472" w="3311">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5" name="Google Shape;515;p68"/>
            <p:cNvGrpSpPr/>
            <p:nvPr/>
          </p:nvGrpSpPr>
          <p:grpSpPr>
            <a:xfrm>
              <a:off x="1445879" y="2100172"/>
              <a:ext cx="1606800" cy="1606800"/>
              <a:chOff x="1970602" y="2148972"/>
              <a:chExt cx="1606800" cy="1606800"/>
            </a:xfrm>
          </p:grpSpPr>
          <p:grpSp>
            <p:nvGrpSpPr>
              <p:cNvPr id="516" name="Google Shape;516;p68"/>
              <p:cNvGrpSpPr/>
              <p:nvPr/>
            </p:nvGrpSpPr>
            <p:grpSpPr>
              <a:xfrm>
                <a:off x="1970602" y="2148972"/>
                <a:ext cx="1606800" cy="1606800"/>
                <a:chOff x="1970602" y="2148972"/>
                <a:chExt cx="1606800" cy="1606800"/>
              </a:xfrm>
            </p:grpSpPr>
            <p:sp>
              <p:nvSpPr>
                <p:cNvPr id="517" name="Google Shape;517;p68"/>
                <p:cNvSpPr/>
                <p:nvPr/>
              </p:nvSpPr>
              <p:spPr>
                <a:xfrm rot="8100000">
                  <a:off x="2205912" y="2384283"/>
                  <a:ext cx="1136179" cy="1136179"/>
                </a:xfrm>
                <a:prstGeom prst="arc">
                  <a:avLst>
                    <a:gd fmla="val 13510716" name="adj1"/>
                    <a:gd fmla="val 2683514" name="adj2"/>
                  </a:avLst>
                </a:prstGeom>
                <a:noFill/>
                <a:ln cap="flat" cmpd="sng" w="9525">
                  <a:solidFill>
                    <a:srgbClr val="565D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68"/>
                <p:cNvSpPr/>
                <p:nvPr/>
              </p:nvSpPr>
              <p:spPr>
                <a:xfrm>
                  <a:off x="2297627" y="2475985"/>
                  <a:ext cx="952800" cy="952800"/>
                </a:xfrm>
                <a:prstGeom prst="ellipse">
                  <a:avLst/>
                </a:prstGeom>
                <a:solidFill>
                  <a:srgbClr val="F0DA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 name="Google Shape;519;p68"/>
              <p:cNvGrpSpPr/>
              <p:nvPr/>
            </p:nvGrpSpPr>
            <p:grpSpPr>
              <a:xfrm>
                <a:off x="2596944" y="2773855"/>
                <a:ext cx="357037" cy="357005"/>
                <a:chOff x="6533281" y="3351230"/>
                <a:chExt cx="357037" cy="357005"/>
              </a:xfrm>
            </p:grpSpPr>
            <p:sp>
              <p:nvSpPr>
                <p:cNvPr id="520" name="Google Shape;520;p68"/>
                <p:cNvSpPr/>
                <p:nvPr/>
              </p:nvSpPr>
              <p:spPr>
                <a:xfrm>
                  <a:off x="6533281" y="3351230"/>
                  <a:ext cx="357037" cy="357005"/>
                </a:xfrm>
                <a:custGeom>
                  <a:rect b="b" l="l" r="r" t="t"/>
                  <a:pathLst>
                    <a:path extrusionOk="0" h="11216" w="11217">
                      <a:moveTo>
                        <a:pt x="5609" y="357"/>
                      </a:moveTo>
                      <a:cubicBezTo>
                        <a:pt x="8514" y="357"/>
                        <a:pt x="10859" y="2703"/>
                        <a:pt x="10859" y="5608"/>
                      </a:cubicBezTo>
                      <a:cubicBezTo>
                        <a:pt x="10871" y="8513"/>
                        <a:pt x="8514" y="10859"/>
                        <a:pt x="5609" y="10859"/>
                      </a:cubicBezTo>
                      <a:cubicBezTo>
                        <a:pt x="2703" y="10859"/>
                        <a:pt x="358" y="8513"/>
                        <a:pt x="358" y="5608"/>
                      </a:cubicBezTo>
                      <a:cubicBezTo>
                        <a:pt x="358" y="2703"/>
                        <a:pt x="2703" y="357"/>
                        <a:pt x="5609" y="357"/>
                      </a:cubicBezTo>
                      <a:close/>
                      <a:moveTo>
                        <a:pt x="5609" y="0"/>
                      </a:moveTo>
                      <a:cubicBezTo>
                        <a:pt x="4108" y="0"/>
                        <a:pt x="2703" y="572"/>
                        <a:pt x="1632" y="1631"/>
                      </a:cubicBezTo>
                      <a:cubicBezTo>
                        <a:pt x="572" y="2691"/>
                        <a:pt x="1" y="4108"/>
                        <a:pt x="1" y="5608"/>
                      </a:cubicBezTo>
                      <a:cubicBezTo>
                        <a:pt x="1" y="7108"/>
                        <a:pt x="572" y="8513"/>
                        <a:pt x="1632" y="9585"/>
                      </a:cubicBezTo>
                      <a:cubicBezTo>
                        <a:pt x="2692" y="10632"/>
                        <a:pt x="4108" y="11216"/>
                        <a:pt x="5609" y="11216"/>
                      </a:cubicBezTo>
                      <a:cubicBezTo>
                        <a:pt x="7109" y="11216"/>
                        <a:pt x="8514" y="10632"/>
                        <a:pt x="9585" y="9585"/>
                      </a:cubicBezTo>
                      <a:cubicBezTo>
                        <a:pt x="10633" y="8525"/>
                        <a:pt x="11216" y="7108"/>
                        <a:pt x="11216" y="5608"/>
                      </a:cubicBezTo>
                      <a:cubicBezTo>
                        <a:pt x="11216" y="4108"/>
                        <a:pt x="10633" y="2703"/>
                        <a:pt x="9585" y="1631"/>
                      </a:cubicBezTo>
                      <a:cubicBezTo>
                        <a:pt x="8526" y="572"/>
                        <a:pt x="7109" y="0"/>
                        <a:pt x="56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68"/>
                <p:cNvSpPr/>
                <p:nvPr/>
              </p:nvSpPr>
              <p:spPr>
                <a:xfrm>
                  <a:off x="6570427" y="3388344"/>
                  <a:ext cx="282364" cy="282396"/>
                </a:xfrm>
                <a:custGeom>
                  <a:rect b="b" l="l" r="r" t="t"/>
                  <a:pathLst>
                    <a:path extrusionOk="0" h="8872" w="8871">
                      <a:moveTo>
                        <a:pt x="4442" y="2966"/>
                      </a:moveTo>
                      <a:cubicBezTo>
                        <a:pt x="5263" y="2966"/>
                        <a:pt x="5918" y="3632"/>
                        <a:pt x="5918" y="4442"/>
                      </a:cubicBezTo>
                      <a:cubicBezTo>
                        <a:pt x="5918" y="5263"/>
                        <a:pt x="5239" y="5918"/>
                        <a:pt x="4442" y="5918"/>
                      </a:cubicBezTo>
                      <a:cubicBezTo>
                        <a:pt x="3632" y="5918"/>
                        <a:pt x="2965" y="5263"/>
                        <a:pt x="2965" y="4442"/>
                      </a:cubicBezTo>
                      <a:cubicBezTo>
                        <a:pt x="2965" y="3620"/>
                        <a:pt x="3632" y="2966"/>
                        <a:pt x="4442" y="2966"/>
                      </a:cubicBezTo>
                      <a:close/>
                      <a:moveTo>
                        <a:pt x="1108" y="2120"/>
                      </a:moveTo>
                      <a:lnTo>
                        <a:pt x="2656" y="4775"/>
                      </a:lnTo>
                      <a:cubicBezTo>
                        <a:pt x="2822" y="5633"/>
                        <a:pt x="3561" y="6264"/>
                        <a:pt x="4453" y="6264"/>
                      </a:cubicBezTo>
                      <a:cubicBezTo>
                        <a:pt x="4704" y="6264"/>
                        <a:pt x="4942" y="6228"/>
                        <a:pt x="5156" y="6121"/>
                      </a:cubicBezTo>
                      <a:lnTo>
                        <a:pt x="5156" y="6121"/>
                      </a:lnTo>
                      <a:lnTo>
                        <a:pt x="3894" y="8466"/>
                      </a:lnTo>
                      <a:cubicBezTo>
                        <a:pt x="1906" y="8204"/>
                        <a:pt x="382" y="6490"/>
                        <a:pt x="382" y="4442"/>
                      </a:cubicBezTo>
                      <a:cubicBezTo>
                        <a:pt x="382" y="3573"/>
                        <a:pt x="643" y="2775"/>
                        <a:pt x="1108" y="2120"/>
                      </a:cubicBezTo>
                      <a:close/>
                      <a:moveTo>
                        <a:pt x="4442" y="370"/>
                      </a:moveTo>
                      <a:cubicBezTo>
                        <a:pt x="6037" y="370"/>
                        <a:pt x="7406" y="1287"/>
                        <a:pt x="8085" y="2620"/>
                      </a:cubicBezTo>
                      <a:lnTo>
                        <a:pt x="7120" y="2620"/>
                      </a:lnTo>
                      <a:cubicBezTo>
                        <a:pt x="7013" y="2620"/>
                        <a:pt x="6942" y="2692"/>
                        <a:pt x="6942" y="2799"/>
                      </a:cubicBezTo>
                      <a:cubicBezTo>
                        <a:pt x="6942" y="2906"/>
                        <a:pt x="7013" y="2977"/>
                        <a:pt x="7120" y="2977"/>
                      </a:cubicBezTo>
                      <a:lnTo>
                        <a:pt x="8252" y="2977"/>
                      </a:lnTo>
                      <a:cubicBezTo>
                        <a:pt x="8430" y="3442"/>
                        <a:pt x="8537" y="3930"/>
                        <a:pt x="8537" y="4454"/>
                      </a:cubicBezTo>
                      <a:cubicBezTo>
                        <a:pt x="8514" y="6692"/>
                        <a:pt x="6692" y="8514"/>
                        <a:pt x="4442" y="8514"/>
                      </a:cubicBezTo>
                      <a:lnTo>
                        <a:pt x="4263" y="8514"/>
                      </a:lnTo>
                      <a:lnTo>
                        <a:pt x="5799" y="5680"/>
                      </a:lnTo>
                      <a:cubicBezTo>
                        <a:pt x="6097" y="5347"/>
                        <a:pt x="6275" y="4918"/>
                        <a:pt x="6275" y="4454"/>
                      </a:cubicBezTo>
                      <a:cubicBezTo>
                        <a:pt x="6275" y="3847"/>
                        <a:pt x="5977" y="3311"/>
                        <a:pt x="5525" y="2977"/>
                      </a:cubicBezTo>
                      <a:lnTo>
                        <a:pt x="6251" y="2977"/>
                      </a:lnTo>
                      <a:cubicBezTo>
                        <a:pt x="6358" y="2977"/>
                        <a:pt x="6430" y="2906"/>
                        <a:pt x="6430" y="2799"/>
                      </a:cubicBezTo>
                      <a:cubicBezTo>
                        <a:pt x="6430" y="2692"/>
                        <a:pt x="6358" y="2620"/>
                        <a:pt x="6251" y="2620"/>
                      </a:cubicBezTo>
                      <a:lnTo>
                        <a:pt x="4453" y="2620"/>
                      </a:lnTo>
                      <a:cubicBezTo>
                        <a:pt x="3561" y="2620"/>
                        <a:pt x="2834" y="3263"/>
                        <a:pt x="2656" y="4097"/>
                      </a:cubicBezTo>
                      <a:lnTo>
                        <a:pt x="1334" y="1834"/>
                      </a:lnTo>
                      <a:cubicBezTo>
                        <a:pt x="2072" y="941"/>
                        <a:pt x="3191" y="370"/>
                        <a:pt x="4442" y="370"/>
                      </a:cubicBezTo>
                      <a:close/>
                      <a:moveTo>
                        <a:pt x="4442" y="1"/>
                      </a:moveTo>
                      <a:cubicBezTo>
                        <a:pt x="2001" y="1"/>
                        <a:pt x="1" y="2001"/>
                        <a:pt x="1" y="4442"/>
                      </a:cubicBezTo>
                      <a:cubicBezTo>
                        <a:pt x="1" y="6883"/>
                        <a:pt x="2001" y="8871"/>
                        <a:pt x="4442" y="8871"/>
                      </a:cubicBezTo>
                      <a:cubicBezTo>
                        <a:pt x="6882" y="8871"/>
                        <a:pt x="8871" y="6883"/>
                        <a:pt x="8871" y="4442"/>
                      </a:cubicBezTo>
                      <a:cubicBezTo>
                        <a:pt x="8871" y="2001"/>
                        <a:pt x="6894" y="1"/>
                        <a:pt x="44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68"/>
                <p:cNvSpPr/>
                <p:nvPr/>
              </p:nvSpPr>
              <p:spPr>
                <a:xfrm>
                  <a:off x="6676166" y="3494083"/>
                  <a:ext cx="71267" cy="71299"/>
                </a:xfrm>
                <a:custGeom>
                  <a:rect b="b" l="l" r="r" t="t"/>
                  <a:pathLst>
                    <a:path extrusionOk="0" h="2240" w="2239">
                      <a:moveTo>
                        <a:pt x="1120" y="346"/>
                      </a:moveTo>
                      <a:cubicBezTo>
                        <a:pt x="1536" y="346"/>
                        <a:pt x="1893" y="679"/>
                        <a:pt x="1893" y="1120"/>
                      </a:cubicBezTo>
                      <a:cubicBezTo>
                        <a:pt x="1893" y="1549"/>
                        <a:pt x="1548" y="1894"/>
                        <a:pt x="1120" y="1894"/>
                      </a:cubicBezTo>
                      <a:cubicBezTo>
                        <a:pt x="703" y="1894"/>
                        <a:pt x="346" y="1549"/>
                        <a:pt x="346" y="1120"/>
                      </a:cubicBezTo>
                      <a:cubicBezTo>
                        <a:pt x="346" y="679"/>
                        <a:pt x="691" y="346"/>
                        <a:pt x="1120" y="346"/>
                      </a:cubicBezTo>
                      <a:close/>
                      <a:moveTo>
                        <a:pt x="1120" y="1"/>
                      </a:moveTo>
                      <a:cubicBezTo>
                        <a:pt x="489" y="1"/>
                        <a:pt x="0" y="513"/>
                        <a:pt x="0" y="1120"/>
                      </a:cubicBezTo>
                      <a:cubicBezTo>
                        <a:pt x="0" y="1727"/>
                        <a:pt x="512" y="2239"/>
                        <a:pt x="1120" y="2239"/>
                      </a:cubicBezTo>
                      <a:cubicBezTo>
                        <a:pt x="1739" y="2239"/>
                        <a:pt x="2239" y="1727"/>
                        <a:pt x="2239" y="1120"/>
                      </a:cubicBezTo>
                      <a:cubicBezTo>
                        <a:pt x="2239" y="513"/>
                        <a:pt x="1739" y="1"/>
                        <a:pt x="11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23" name="Google Shape;523;p68"/>
          <p:cNvSpPr txBox="1"/>
          <p:nvPr/>
        </p:nvSpPr>
        <p:spPr>
          <a:xfrm>
            <a:off x="6051050" y="3585325"/>
            <a:ext cx="2309400" cy="277800"/>
          </a:xfrm>
          <a:prstGeom prst="rect">
            <a:avLst/>
          </a:prstGeom>
          <a:noFill/>
          <a:ln>
            <a:noFill/>
          </a:ln>
        </p:spPr>
        <p:txBody>
          <a:bodyPr anchorCtr="0" anchor="t" bIns="91425" lIns="91425" spcFirstLastPara="1" rIns="91425" wrap="square" tIns="0">
            <a:noAutofit/>
          </a:bodyPr>
          <a:lstStyle/>
          <a:p>
            <a:pPr indent="0" lvl="0" marL="0" rtl="0" algn="ctr">
              <a:lnSpc>
                <a:spcPct val="115000"/>
              </a:lnSpc>
              <a:spcBef>
                <a:spcPts val="0"/>
              </a:spcBef>
              <a:spcAft>
                <a:spcPts val="1600"/>
              </a:spcAft>
              <a:buNone/>
            </a:pPr>
            <a:r>
              <a:rPr b="1" lang="en" sz="1600">
                <a:solidFill>
                  <a:srgbClr val="565D47"/>
                </a:solidFill>
                <a:latin typeface="Prata"/>
                <a:ea typeface="Prata"/>
                <a:cs typeface="Prata"/>
                <a:sym typeface="Prata"/>
              </a:rPr>
              <a:t>Brands should offer pure black and white shades in their formulations</a:t>
            </a:r>
            <a:endParaRPr b="1" sz="1600">
              <a:solidFill>
                <a:srgbClr val="565D47"/>
              </a:solidFill>
              <a:latin typeface="Prata"/>
              <a:ea typeface="Prata"/>
              <a:cs typeface="Prata"/>
              <a:sym typeface="Prata"/>
            </a:endParaRPr>
          </a:p>
        </p:txBody>
      </p:sp>
      <p:sp>
        <p:nvSpPr>
          <p:cNvPr id="524" name="Google Shape;524;p68"/>
          <p:cNvSpPr txBox="1"/>
          <p:nvPr/>
        </p:nvSpPr>
        <p:spPr>
          <a:xfrm>
            <a:off x="1312050" y="3585325"/>
            <a:ext cx="1975800" cy="277800"/>
          </a:xfrm>
          <a:prstGeom prst="rect">
            <a:avLst/>
          </a:prstGeom>
          <a:noFill/>
          <a:ln>
            <a:noFill/>
          </a:ln>
        </p:spPr>
        <p:txBody>
          <a:bodyPr anchorCtr="0" anchor="t" bIns="91425" lIns="91425" spcFirstLastPara="1" rIns="91425" wrap="square" tIns="0">
            <a:noAutofit/>
          </a:bodyPr>
          <a:lstStyle/>
          <a:p>
            <a:pPr indent="0" lvl="0" marL="0" rtl="0" algn="ctr">
              <a:lnSpc>
                <a:spcPct val="115000"/>
              </a:lnSpc>
              <a:spcBef>
                <a:spcPts val="0"/>
              </a:spcBef>
              <a:spcAft>
                <a:spcPts val="1600"/>
              </a:spcAft>
              <a:buNone/>
            </a:pPr>
            <a:r>
              <a:rPr b="1" lang="en" sz="1600">
                <a:solidFill>
                  <a:srgbClr val="565D47"/>
                </a:solidFill>
                <a:latin typeface="Prata"/>
                <a:ea typeface="Prata"/>
                <a:cs typeface="Prata"/>
                <a:sym typeface="Prata"/>
              </a:rPr>
              <a:t>Using color theory, we are able to address equity in brands</a:t>
            </a:r>
            <a:endParaRPr b="1" sz="1600">
              <a:solidFill>
                <a:srgbClr val="565D47"/>
              </a:solidFill>
              <a:latin typeface="Prata"/>
              <a:ea typeface="Prata"/>
              <a:cs typeface="Prata"/>
              <a:sym typeface="Prata"/>
            </a:endParaRPr>
          </a:p>
        </p:txBody>
      </p:sp>
      <p:sp>
        <p:nvSpPr>
          <p:cNvPr id="525" name="Google Shape;525;p68"/>
          <p:cNvSpPr txBox="1"/>
          <p:nvPr/>
        </p:nvSpPr>
        <p:spPr>
          <a:xfrm>
            <a:off x="3514758" y="3585325"/>
            <a:ext cx="2309400" cy="277800"/>
          </a:xfrm>
          <a:prstGeom prst="rect">
            <a:avLst/>
          </a:prstGeom>
          <a:noFill/>
          <a:ln>
            <a:noFill/>
          </a:ln>
        </p:spPr>
        <p:txBody>
          <a:bodyPr anchorCtr="0" anchor="t" bIns="91425" lIns="91425" spcFirstLastPara="1" rIns="91425" wrap="square" tIns="0">
            <a:noAutofit/>
          </a:bodyPr>
          <a:lstStyle/>
          <a:p>
            <a:pPr indent="0" lvl="0" marL="0" rtl="0" algn="ctr">
              <a:lnSpc>
                <a:spcPct val="115000"/>
              </a:lnSpc>
              <a:spcBef>
                <a:spcPts val="0"/>
              </a:spcBef>
              <a:spcAft>
                <a:spcPts val="1600"/>
              </a:spcAft>
              <a:buNone/>
            </a:pPr>
            <a:r>
              <a:rPr b="1" lang="en" sz="1600">
                <a:solidFill>
                  <a:srgbClr val="565D47"/>
                </a:solidFill>
                <a:latin typeface="Prata"/>
                <a:ea typeface="Prata"/>
                <a:cs typeface="Prata"/>
                <a:sym typeface="Prata"/>
              </a:rPr>
              <a:t>Computer Vision models need to account for variations in skin texture</a:t>
            </a:r>
            <a:endParaRPr b="1" sz="1600">
              <a:solidFill>
                <a:srgbClr val="565D47"/>
              </a:solidFill>
              <a:latin typeface="Prata"/>
              <a:ea typeface="Prata"/>
              <a:cs typeface="Prata"/>
              <a:sym typeface="Prat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9" name="Shape 529"/>
        <p:cNvGrpSpPr/>
        <p:nvPr/>
      </p:nvGrpSpPr>
      <p:grpSpPr>
        <a:xfrm>
          <a:off x="0" y="0"/>
          <a:ext cx="0" cy="0"/>
          <a:chOff x="0" y="0"/>
          <a:chExt cx="0" cy="0"/>
        </a:xfrm>
      </p:grpSpPr>
      <p:sp>
        <p:nvSpPr>
          <p:cNvPr id="530" name="Google Shape;530;p69"/>
          <p:cNvSpPr txBox="1"/>
          <p:nvPr>
            <p:ph type="title"/>
          </p:nvPr>
        </p:nvSpPr>
        <p:spPr>
          <a:xfrm>
            <a:off x="713225" y="539500"/>
            <a:ext cx="6353400" cy="139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Contributions</a:t>
            </a:r>
            <a:endParaRPr/>
          </a:p>
        </p:txBody>
      </p:sp>
      <p:sp>
        <p:nvSpPr>
          <p:cNvPr id="531" name="Google Shape;531;p69"/>
          <p:cNvSpPr txBox="1"/>
          <p:nvPr/>
        </p:nvSpPr>
        <p:spPr>
          <a:xfrm>
            <a:off x="956525" y="1541350"/>
            <a:ext cx="6631200" cy="31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Georgia"/>
                <a:ea typeface="Georgia"/>
                <a:cs typeface="Georgia"/>
                <a:sym typeface="Georgia"/>
              </a:rPr>
              <a:t>Kimia - Introduction, Background, and Study Limitations</a:t>
            </a:r>
            <a:endParaRPr sz="1800">
              <a:solidFill>
                <a:schemeClr val="dk2"/>
              </a:solidFill>
              <a:latin typeface="Georgia"/>
              <a:ea typeface="Georgia"/>
              <a:cs typeface="Georgia"/>
              <a:sym typeface="Georgia"/>
            </a:endParaRPr>
          </a:p>
          <a:p>
            <a:pPr indent="0" lvl="0" marL="0" rtl="0" algn="l">
              <a:spcBef>
                <a:spcPts val="1000"/>
              </a:spcBef>
              <a:spcAft>
                <a:spcPts val="0"/>
              </a:spcAft>
              <a:buNone/>
            </a:pPr>
            <a:r>
              <a:rPr lang="en" sz="1800">
                <a:solidFill>
                  <a:schemeClr val="dk2"/>
                </a:solidFill>
                <a:latin typeface="Georgia"/>
                <a:ea typeface="Georgia"/>
                <a:cs typeface="Georgia"/>
                <a:sym typeface="Georgia"/>
              </a:rPr>
              <a:t>Priyanshi - Data</a:t>
            </a:r>
            <a:endParaRPr sz="1800">
              <a:solidFill>
                <a:schemeClr val="dk2"/>
              </a:solidFill>
              <a:latin typeface="Georgia"/>
              <a:ea typeface="Georgia"/>
              <a:cs typeface="Georgia"/>
              <a:sym typeface="Georgia"/>
            </a:endParaRPr>
          </a:p>
          <a:p>
            <a:pPr indent="0" lvl="0" marL="0" rtl="0" algn="l">
              <a:spcBef>
                <a:spcPts val="1000"/>
              </a:spcBef>
              <a:spcAft>
                <a:spcPts val="0"/>
              </a:spcAft>
              <a:buNone/>
            </a:pPr>
            <a:r>
              <a:rPr lang="en" sz="1800">
                <a:solidFill>
                  <a:schemeClr val="dk2"/>
                </a:solidFill>
                <a:latin typeface="Georgia"/>
                <a:ea typeface="Georgia"/>
                <a:cs typeface="Georgia"/>
                <a:sym typeface="Georgia"/>
              </a:rPr>
              <a:t>Harshini - Stage 1 Methods, Results, Interpretation</a:t>
            </a:r>
            <a:endParaRPr sz="1800">
              <a:solidFill>
                <a:schemeClr val="dk2"/>
              </a:solidFill>
              <a:latin typeface="Georgia"/>
              <a:ea typeface="Georgia"/>
              <a:cs typeface="Georgia"/>
              <a:sym typeface="Georgia"/>
            </a:endParaRPr>
          </a:p>
          <a:p>
            <a:pPr indent="0" lvl="0" marL="0" rtl="0" algn="l">
              <a:spcBef>
                <a:spcPts val="1000"/>
              </a:spcBef>
              <a:spcAft>
                <a:spcPts val="1000"/>
              </a:spcAft>
              <a:buNone/>
            </a:pPr>
            <a:r>
              <a:rPr lang="en" sz="1800">
                <a:solidFill>
                  <a:schemeClr val="dk2"/>
                </a:solidFill>
                <a:latin typeface="Georgia"/>
                <a:ea typeface="Georgia"/>
                <a:cs typeface="Georgia"/>
                <a:sym typeface="Georgia"/>
              </a:rPr>
              <a:t>Dillanie - Stage 2 Methods, Results, Interpretation, Conclusion</a:t>
            </a:r>
            <a:endParaRPr sz="1800">
              <a:solidFill>
                <a:schemeClr val="dk2"/>
              </a:solidFill>
              <a:latin typeface="Georgia"/>
              <a:ea typeface="Georgia"/>
              <a:cs typeface="Georgia"/>
              <a:sym typeface="Georgi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5"/>
          <p:cNvSpPr/>
          <p:nvPr/>
        </p:nvSpPr>
        <p:spPr>
          <a:xfrm>
            <a:off x="0" y="0"/>
            <a:ext cx="91440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6" name="Google Shape;136;p25"/>
          <p:cNvSpPr txBox="1"/>
          <p:nvPr>
            <p:ph type="title"/>
          </p:nvPr>
        </p:nvSpPr>
        <p:spPr>
          <a:xfrm>
            <a:off x="221700" y="176250"/>
            <a:ext cx="8922300" cy="8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200">
                <a:solidFill>
                  <a:schemeClr val="dk1"/>
                </a:solidFill>
              </a:rPr>
              <a:t>Our Research Question:</a:t>
            </a:r>
            <a:endParaRPr sz="3200">
              <a:solidFill>
                <a:schemeClr val="dk1"/>
              </a:solidFill>
            </a:endParaRPr>
          </a:p>
        </p:txBody>
      </p:sp>
      <p:sp>
        <p:nvSpPr>
          <p:cNvPr id="137" name="Google Shape;137;p25"/>
          <p:cNvSpPr txBox="1"/>
          <p:nvPr/>
        </p:nvSpPr>
        <p:spPr>
          <a:xfrm>
            <a:off x="300700" y="1170300"/>
            <a:ext cx="5654100" cy="295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600">
                <a:solidFill>
                  <a:schemeClr val="dk2"/>
                </a:solidFill>
                <a:latin typeface="EB Garamond"/>
                <a:ea typeface="EB Garamond"/>
                <a:cs typeface="EB Garamond"/>
                <a:sym typeface="EB Garamond"/>
              </a:rPr>
              <a:t>Given previous methods of addressing foundation inequality have failed to address the underlying inequities in brand-specific representation, can we create a methodology that helps individuals get a more accurate match in foundation within any brand?</a:t>
            </a:r>
            <a:endParaRPr sz="2600">
              <a:solidFill>
                <a:schemeClr val="dk2"/>
              </a:solidFill>
              <a:latin typeface="EB Garamond"/>
              <a:ea typeface="EB Garamond"/>
              <a:cs typeface="EB Garamond"/>
              <a:sym typeface="EB Garamond"/>
            </a:endParaRPr>
          </a:p>
        </p:txBody>
      </p:sp>
      <p:pic>
        <p:nvPicPr>
          <p:cNvPr id="138" name="Google Shape;138;p25"/>
          <p:cNvPicPr preferRelativeResize="0"/>
          <p:nvPr/>
        </p:nvPicPr>
        <p:blipFill rotWithShape="1">
          <a:blip r:embed="rId3">
            <a:alphaModFix/>
          </a:blip>
          <a:srcRect b="0" l="0" r="13427" t="0"/>
          <a:stretch/>
        </p:blipFill>
        <p:spPr>
          <a:xfrm>
            <a:off x="6573475" y="1040550"/>
            <a:ext cx="1857300" cy="3214800"/>
          </a:xfrm>
          <a:prstGeom prst="rect">
            <a:avLst/>
          </a:prstGeom>
          <a:noFill/>
          <a:ln>
            <a:noFill/>
          </a:ln>
        </p:spPr>
      </p:pic>
      <p:sp>
        <p:nvSpPr>
          <p:cNvPr id="139" name="Google Shape;139;p25"/>
          <p:cNvSpPr/>
          <p:nvPr/>
        </p:nvSpPr>
        <p:spPr>
          <a:xfrm>
            <a:off x="6421075" y="888150"/>
            <a:ext cx="1857300" cy="3214800"/>
          </a:xfrm>
          <a:prstGeom prst="rect">
            <a:avLst/>
          </a:prstGeom>
          <a:noFill/>
          <a:ln cap="flat" cmpd="sng" w="9525">
            <a:solidFill>
              <a:srgbClr val="565D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0"/>
          <p:cNvSpPr txBox="1"/>
          <p:nvPr>
            <p:ph type="title"/>
          </p:nvPr>
        </p:nvSpPr>
        <p:spPr>
          <a:xfrm>
            <a:off x="713225" y="539500"/>
            <a:ext cx="6353400" cy="139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Sources</a:t>
            </a:r>
            <a:endParaRPr/>
          </a:p>
        </p:txBody>
      </p:sp>
      <p:sp>
        <p:nvSpPr>
          <p:cNvPr id="537" name="Google Shape;537;p70"/>
          <p:cNvSpPr txBox="1"/>
          <p:nvPr/>
        </p:nvSpPr>
        <p:spPr>
          <a:xfrm>
            <a:off x="956525" y="1541350"/>
            <a:ext cx="6631200" cy="31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Georgia"/>
                <a:ea typeface="Georgia"/>
                <a:cs typeface="Georgia"/>
                <a:sym typeface="Georgia"/>
              </a:rPr>
              <a:t>[1]Buolamwini, J. and Gebru, T. (2018) Gender shades: Intersectional accuracy disparities in commercial gender classification, PMLR. Available at: https://proceedings.mlr.press/v81/buolamwini18a.html?mod=article_inline (Accessed: 15 April 2024). [2] What is CIELAB Color Space? https://www.hunterlab.com/blog/what-is-cielab-color-space/#:~:text=CIELAB%20or%20CIE%20L*a,change%20humans%20see%20between%20colors.</a:t>
            </a:r>
            <a:endParaRPr sz="900">
              <a:solidFill>
                <a:schemeClr val="dk1"/>
              </a:solidFill>
              <a:latin typeface="Georgia"/>
              <a:ea typeface="Georgia"/>
              <a:cs typeface="Georgia"/>
              <a:sym typeface="Georgia"/>
            </a:endParaRPr>
          </a:p>
          <a:p>
            <a:pPr indent="0" lvl="0" marL="0" rtl="0" algn="l">
              <a:spcBef>
                <a:spcPts val="0"/>
              </a:spcBef>
              <a:spcAft>
                <a:spcPts val="0"/>
              </a:spcAft>
              <a:buNone/>
            </a:pPr>
            <a:r>
              <a:t/>
            </a:r>
            <a:endParaRPr sz="900">
              <a:solidFill>
                <a:schemeClr val="dk1"/>
              </a:solidFill>
              <a:latin typeface="Georgia"/>
              <a:ea typeface="Georgia"/>
              <a:cs typeface="Georgia"/>
              <a:sym typeface="Georgia"/>
            </a:endParaRPr>
          </a:p>
          <a:p>
            <a:pPr indent="0" lvl="0" marL="0" rtl="0" algn="l">
              <a:spcBef>
                <a:spcPts val="0"/>
              </a:spcBef>
              <a:spcAft>
                <a:spcPts val="0"/>
              </a:spcAft>
              <a:buNone/>
            </a:pPr>
            <a:r>
              <a:rPr lang="en" sz="900">
                <a:solidFill>
                  <a:schemeClr val="dk1"/>
                </a:solidFill>
                <a:latin typeface="Georgia"/>
                <a:ea typeface="Georgia"/>
                <a:cs typeface="Georgia"/>
                <a:sym typeface="Georgia"/>
              </a:rPr>
              <a:t>[3] Colorizer - Color picker and converter (RGB HSL HSB/HSV CMYK HEX LAB): https://colorizer.org/.</a:t>
            </a:r>
            <a:endParaRPr sz="900">
              <a:solidFill>
                <a:schemeClr val="dk1"/>
              </a:solidFill>
              <a:latin typeface="Georgia"/>
              <a:ea typeface="Georgia"/>
              <a:cs typeface="Georgia"/>
              <a:sym typeface="Georgia"/>
            </a:endParaRPr>
          </a:p>
          <a:p>
            <a:pPr indent="0" lvl="0" marL="0" rtl="0" algn="l">
              <a:spcBef>
                <a:spcPts val="0"/>
              </a:spcBef>
              <a:spcAft>
                <a:spcPts val="0"/>
              </a:spcAft>
              <a:buNone/>
            </a:pPr>
            <a:r>
              <a:t/>
            </a:r>
            <a:endParaRPr sz="900">
              <a:solidFill>
                <a:schemeClr val="dk1"/>
              </a:solidFill>
              <a:latin typeface="Georgia"/>
              <a:ea typeface="Georgia"/>
              <a:cs typeface="Georgia"/>
              <a:sym typeface="Georgia"/>
            </a:endParaRPr>
          </a:p>
          <a:p>
            <a:pPr indent="0" lvl="0" marL="0" rtl="0" algn="l">
              <a:spcBef>
                <a:spcPts val="0"/>
              </a:spcBef>
              <a:spcAft>
                <a:spcPts val="0"/>
              </a:spcAft>
              <a:buNone/>
            </a:pPr>
            <a:r>
              <a:rPr lang="en" sz="900">
                <a:solidFill>
                  <a:schemeClr val="dk1"/>
                </a:solidFill>
                <a:latin typeface="Georgia"/>
                <a:ea typeface="Georgia"/>
                <a:cs typeface="Georgia"/>
                <a:sym typeface="Georgia"/>
              </a:rPr>
              <a:t>[4] OpenCV: Cascade Classifier: https://docs.opencv.org/3.4/db/d28/tutorial_cascade_classifier.html.</a:t>
            </a:r>
            <a:endParaRPr sz="900">
              <a:solidFill>
                <a:schemeClr val="dk1"/>
              </a:solidFill>
              <a:latin typeface="Georgia"/>
              <a:ea typeface="Georgia"/>
              <a:cs typeface="Georgia"/>
              <a:sym typeface="Georgia"/>
            </a:endParaRPr>
          </a:p>
          <a:p>
            <a:pPr indent="0" lvl="0" marL="0" rtl="0" algn="l">
              <a:spcBef>
                <a:spcPts val="0"/>
              </a:spcBef>
              <a:spcAft>
                <a:spcPts val="0"/>
              </a:spcAft>
              <a:buNone/>
            </a:pPr>
            <a:r>
              <a:t/>
            </a:r>
            <a:endParaRPr sz="900">
              <a:solidFill>
                <a:schemeClr val="dk1"/>
              </a:solidFill>
              <a:latin typeface="Georgia"/>
              <a:ea typeface="Georgia"/>
              <a:cs typeface="Georgia"/>
              <a:sym typeface="Georgia"/>
            </a:endParaRPr>
          </a:p>
          <a:p>
            <a:pPr indent="0" lvl="0" marL="0" rtl="0" algn="l">
              <a:spcBef>
                <a:spcPts val="0"/>
              </a:spcBef>
              <a:spcAft>
                <a:spcPts val="0"/>
              </a:spcAft>
              <a:buNone/>
            </a:pPr>
            <a:r>
              <a:rPr lang="en" sz="900">
                <a:solidFill>
                  <a:schemeClr val="dk1"/>
                </a:solidFill>
                <a:latin typeface="Georgia"/>
                <a:ea typeface="Georgia"/>
                <a:cs typeface="Georgia"/>
                <a:sym typeface="Georgia"/>
              </a:rPr>
              <a:t>[5] Facial landmarks with dlib, OpenCV, and Python - PyImageSearch: 2021. https://pyimagesearch.com/2017/04/03/facial-landmarks-dlib-opencv-python/.</a:t>
            </a:r>
            <a:endParaRPr sz="900">
              <a:solidFill>
                <a:schemeClr val="dk1"/>
              </a:solidFill>
              <a:latin typeface="Georgia"/>
              <a:ea typeface="Georgia"/>
              <a:cs typeface="Georgia"/>
              <a:sym typeface="Georgia"/>
            </a:endParaRPr>
          </a:p>
          <a:p>
            <a:pPr indent="0" lvl="0" marL="0" rtl="0" algn="l">
              <a:spcBef>
                <a:spcPts val="0"/>
              </a:spcBef>
              <a:spcAft>
                <a:spcPts val="0"/>
              </a:spcAft>
              <a:buNone/>
            </a:pPr>
            <a:r>
              <a:t/>
            </a:r>
            <a:endParaRPr sz="900">
              <a:solidFill>
                <a:schemeClr val="dk1"/>
              </a:solidFill>
              <a:latin typeface="Georgia"/>
              <a:ea typeface="Georgia"/>
              <a:cs typeface="Georgia"/>
              <a:sym typeface="Georgia"/>
            </a:endParaRPr>
          </a:p>
          <a:p>
            <a:pPr indent="0" lvl="0" marL="0" rtl="0" algn="l">
              <a:spcBef>
                <a:spcPts val="0"/>
              </a:spcBef>
              <a:spcAft>
                <a:spcPts val="0"/>
              </a:spcAft>
              <a:buNone/>
            </a:pPr>
            <a:r>
              <a:rPr lang="en" sz="900">
                <a:solidFill>
                  <a:schemeClr val="dk1"/>
                </a:solidFill>
                <a:latin typeface="Georgia"/>
                <a:ea typeface="Georgia"/>
                <a:cs typeface="Georgia"/>
                <a:sym typeface="Georgia"/>
              </a:rPr>
              <a:t>[6] Why are red, yellow, and blue the primary colors in painting but computer screens use red, green, and blue? 2015. https://www.wtamu.edu/~cbaird/sq/2015/01/22/why-are-red-yellow-and-blue-the-primary-colors-in-painting-but-computer-screens-use-red-green-and-blue/#:~:text=For%20additive%20color%20systems%20like,cyan.</a:t>
            </a:r>
            <a:endParaRPr sz="900">
              <a:solidFill>
                <a:schemeClr val="dk1"/>
              </a:solidFill>
              <a:latin typeface="Georgia"/>
              <a:ea typeface="Georgia"/>
              <a:cs typeface="Georgia"/>
              <a:sym typeface="Georgia"/>
            </a:endParaRPr>
          </a:p>
          <a:p>
            <a:pPr indent="0" lvl="0" marL="0" rtl="0" algn="l">
              <a:spcBef>
                <a:spcPts val="0"/>
              </a:spcBef>
              <a:spcAft>
                <a:spcPts val="0"/>
              </a:spcAft>
              <a:buNone/>
            </a:pPr>
            <a:r>
              <a:t/>
            </a:r>
            <a:endParaRPr sz="900">
              <a:solidFill>
                <a:schemeClr val="dk1"/>
              </a:solidFill>
              <a:latin typeface="Georgia"/>
              <a:ea typeface="Georgia"/>
              <a:cs typeface="Georgia"/>
              <a:sym typeface="Georgia"/>
            </a:endParaRPr>
          </a:p>
          <a:p>
            <a:pPr indent="0" lvl="0" marL="0" rtl="0" algn="l">
              <a:spcBef>
                <a:spcPts val="0"/>
              </a:spcBef>
              <a:spcAft>
                <a:spcPts val="0"/>
              </a:spcAft>
              <a:buNone/>
            </a:pPr>
            <a:r>
              <a:rPr lang="en" sz="900">
                <a:solidFill>
                  <a:schemeClr val="dk1"/>
                </a:solidFill>
                <a:latin typeface="Georgia"/>
                <a:ea typeface="Georgia"/>
                <a:cs typeface="Georgia"/>
                <a:sym typeface="Georgia"/>
              </a:rPr>
              <a:t>[7] Seen vs. Screen - Sherwin-Williams: https://www.sherwin-williams.com/architects-specifiers-designers/education/project-profiles/sw-dir-article-seenscreen.</a:t>
            </a:r>
            <a:endParaRPr sz="900">
              <a:solidFill>
                <a:schemeClr val="dk1"/>
              </a:solidFill>
              <a:latin typeface="Georgia"/>
              <a:ea typeface="Georgia"/>
              <a:cs typeface="Georgia"/>
              <a:sym typeface="Georgia"/>
            </a:endParaRPr>
          </a:p>
          <a:p>
            <a:pPr indent="0" lvl="0" marL="0" rtl="0" algn="l">
              <a:spcBef>
                <a:spcPts val="0"/>
              </a:spcBef>
              <a:spcAft>
                <a:spcPts val="0"/>
              </a:spcAft>
              <a:buNone/>
            </a:pPr>
            <a:r>
              <a:t/>
            </a:r>
            <a:endParaRPr sz="900">
              <a:solidFill>
                <a:schemeClr val="dk1"/>
              </a:solidFill>
              <a:latin typeface="Georgia"/>
              <a:ea typeface="Georgia"/>
              <a:cs typeface="Georgia"/>
              <a:sym typeface="Georgia"/>
            </a:endParaRPr>
          </a:p>
          <a:p>
            <a:pPr indent="0" lvl="0" marL="0" rtl="0" algn="l">
              <a:spcBef>
                <a:spcPts val="0"/>
              </a:spcBef>
              <a:spcAft>
                <a:spcPts val="0"/>
              </a:spcAft>
              <a:buNone/>
            </a:pPr>
            <a:r>
              <a:rPr lang="en" sz="900">
                <a:solidFill>
                  <a:schemeClr val="dk1"/>
                </a:solidFill>
                <a:latin typeface="Georgia"/>
                <a:ea typeface="Georgia"/>
                <a:cs typeface="Georgia"/>
                <a:sym typeface="Georgia"/>
              </a:rPr>
              <a:t>[8] Pujol, F.A., López, M.P., Jimeno-Morenilla, A. and López, M.P. 2017. Face detection based on skin color segmentation using fuzzy entropy. Entropy. 19, 1 (Jan. 2017), 26. DOI:https://doi.org/10.3390/e19010026.https://www.mdpi.com/1099-4300/19/1/26</a:t>
            </a:r>
            <a:endParaRPr sz="900">
              <a:solidFill>
                <a:schemeClr val="dk1"/>
              </a:solidFill>
              <a:latin typeface="Georgia"/>
              <a:ea typeface="Georgia"/>
              <a:cs typeface="Georgia"/>
              <a:sym typeface="Georg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270075" y="478450"/>
            <a:ext cx="6353400" cy="864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Background</a:t>
            </a:r>
            <a:endParaRPr>
              <a:solidFill>
                <a:srgbClr val="565D47"/>
              </a:solidFill>
            </a:endParaRPr>
          </a:p>
        </p:txBody>
      </p:sp>
      <p:sp>
        <p:nvSpPr>
          <p:cNvPr id="145" name="Google Shape;145;p26"/>
          <p:cNvSpPr txBox="1"/>
          <p:nvPr/>
        </p:nvSpPr>
        <p:spPr>
          <a:xfrm>
            <a:off x="270075" y="1529075"/>
            <a:ext cx="5742000" cy="2754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Skin Tones</a:t>
            </a:r>
            <a:r>
              <a:rPr lang="en" sz="1800">
                <a:solidFill>
                  <a:schemeClr val="dk1"/>
                </a:solidFill>
                <a:latin typeface="Georgia"/>
                <a:ea typeface="Georgia"/>
                <a:cs typeface="Georgia"/>
                <a:sym typeface="Georgia"/>
              </a:rPr>
              <a:t> are on a gradient, not just categories!</a:t>
            </a:r>
            <a:endParaRPr sz="1800">
              <a:solidFill>
                <a:schemeClr val="dk1"/>
              </a:solidFill>
              <a:latin typeface="Georgia"/>
              <a:ea typeface="Georgia"/>
              <a:cs typeface="Georgia"/>
              <a:sym typeface="Georgia"/>
            </a:endParaRPr>
          </a:p>
          <a:p>
            <a:pPr indent="-342900" lvl="0" marL="457200" rtl="0" algn="l">
              <a:lnSpc>
                <a:spcPct val="115000"/>
              </a:lnSpc>
              <a:spcBef>
                <a:spcPts val="100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Many individuals own many foundations, and already perform foundation mixing!</a:t>
            </a:r>
            <a:endParaRPr sz="1800">
              <a:solidFill>
                <a:schemeClr val="dk1"/>
              </a:solidFill>
              <a:latin typeface="Georgia"/>
              <a:ea typeface="Georgia"/>
              <a:cs typeface="Georgia"/>
              <a:sym typeface="Georgia"/>
            </a:endParaRPr>
          </a:p>
          <a:p>
            <a:pPr indent="-342900" lvl="0" marL="457200" rtl="0" algn="l">
              <a:lnSpc>
                <a:spcPct val="115000"/>
              </a:lnSpc>
              <a:spcBef>
                <a:spcPts val="100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Gender Shades: Intersectional Accuracy Disparities in Commercial Gender Classification</a:t>
            </a:r>
            <a:endParaRPr sz="1800">
              <a:solidFill>
                <a:schemeClr val="dk1"/>
              </a:solidFill>
              <a:latin typeface="Georgia"/>
              <a:ea typeface="Georgia"/>
              <a:cs typeface="Georgia"/>
              <a:sym typeface="Georgia"/>
            </a:endParaRPr>
          </a:p>
          <a:p>
            <a:pPr indent="-317500" lvl="1" marL="914400" rtl="0" algn="l">
              <a:lnSpc>
                <a:spcPct val="115000"/>
              </a:lnSpc>
              <a:spcBef>
                <a:spcPts val="1000"/>
              </a:spcBef>
              <a:spcAft>
                <a:spcPts val="0"/>
              </a:spcAft>
              <a:buClr>
                <a:schemeClr val="dk1"/>
              </a:buClr>
              <a:buSzPts val="1400"/>
              <a:buFont typeface="Georgia"/>
              <a:buChar char="○"/>
            </a:pPr>
            <a:r>
              <a:rPr lang="en">
                <a:solidFill>
                  <a:schemeClr val="dk1"/>
                </a:solidFill>
                <a:latin typeface="Georgia"/>
                <a:ea typeface="Georgia"/>
                <a:cs typeface="Georgia"/>
                <a:sym typeface="Georgia"/>
              </a:rPr>
              <a:t>IBM, Microsoft, and Face++</a:t>
            </a:r>
            <a:endParaRPr>
              <a:solidFill>
                <a:schemeClr val="dk1"/>
              </a:solidFill>
              <a:latin typeface="Georgia"/>
              <a:ea typeface="Georgia"/>
              <a:cs typeface="Georgia"/>
              <a:sym typeface="Georgia"/>
            </a:endParaRPr>
          </a:p>
          <a:p>
            <a:pPr indent="-317500" lvl="1" marL="914400" rtl="0" algn="l">
              <a:lnSpc>
                <a:spcPct val="115000"/>
              </a:lnSpc>
              <a:spcBef>
                <a:spcPts val="1000"/>
              </a:spcBef>
              <a:spcAft>
                <a:spcPts val="1000"/>
              </a:spcAft>
              <a:buClr>
                <a:schemeClr val="dk1"/>
              </a:buClr>
              <a:buSzPts val="1400"/>
              <a:buFont typeface="Georgia"/>
              <a:buChar char="○"/>
            </a:pPr>
            <a:r>
              <a:rPr lang="en">
                <a:solidFill>
                  <a:schemeClr val="dk1"/>
                </a:solidFill>
                <a:latin typeface="Georgia"/>
                <a:ea typeface="Georgia"/>
                <a:cs typeface="Georgia"/>
                <a:sym typeface="Georgia"/>
              </a:rPr>
              <a:t> darker-skin shades vs lighter-skin shades</a:t>
            </a:r>
            <a:endParaRPr sz="1800">
              <a:solidFill>
                <a:schemeClr val="dk1"/>
              </a:solidFill>
              <a:latin typeface="Georgia"/>
              <a:ea typeface="Georgia"/>
              <a:cs typeface="Georgia"/>
              <a:sym typeface="Georgia"/>
            </a:endParaRPr>
          </a:p>
        </p:txBody>
      </p:sp>
      <p:pic>
        <p:nvPicPr>
          <p:cNvPr id="146" name="Google Shape;146;p26"/>
          <p:cNvPicPr preferRelativeResize="0"/>
          <p:nvPr/>
        </p:nvPicPr>
        <p:blipFill>
          <a:blip r:embed="rId3">
            <a:alphaModFix/>
          </a:blip>
          <a:stretch>
            <a:fillRect/>
          </a:stretch>
        </p:blipFill>
        <p:spPr>
          <a:xfrm>
            <a:off x="6317750" y="1710625"/>
            <a:ext cx="2826250" cy="2024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p:nvPr/>
        </p:nvSpPr>
        <p:spPr>
          <a:xfrm>
            <a:off x="6898325" y="1251050"/>
            <a:ext cx="2050200" cy="800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2" name="Google Shape;152;p27"/>
          <p:cNvSpPr txBox="1"/>
          <p:nvPr>
            <p:ph type="title"/>
          </p:nvPr>
        </p:nvSpPr>
        <p:spPr>
          <a:xfrm>
            <a:off x="112900" y="264000"/>
            <a:ext cx="6353400" cy="139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900"/>
              <a:t>Our Approach to Rethinking Foundation Matching</a:t>
            </a:r>
            <a:endParaRPr sz="2900"/>
          </a:p>
        </p:txBody>
      </p:sp>
      <p:sp>
        <p:nvSpPr>
          <p:cNvPr id="153" name="Google Shape;153;p27"/>
          <p:cNvSpPr txBox="1"/>
          <p:nvPr/>
        </p:nvSpPr>
        <p:spPr>
          <a:xfrm>
            <a:off x="112900" y="1751800"/>
            <a:ext cx="2803200" cy="47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Georgia"/>
                <a:ea typeface="Georgia"/>
                <a:cs typeface="Georgia"/>
                <a:sym typeface="Georgia"/>
              </a:rPr>
              <a:t>Stage 1: Understand and Create the Computer Vision- based skin-tone detection</a:t>
            </a:r>
            <a:endParaRPr>
              <a:solidFill>
                <a:schemeClr val="dk2"/>
              </a:solidFill>
              <a:latin typeface="Georgia"/>
              <a:ea typeface="Georgia"/>
              <a:cs typeface="Georgia"/>
              <a:sym typeface="Georgia"/>
            </a:endParaRPr>
          </a:p>
        </p:txBody>
      </p:sp>
      <p:sp>
        <p:nvSpPr>
          <p:cNvPr id="154" name="Google Shape;154;p27"/>
          <p:cNvSpPr txBox="1"/>
          <p:nvPr/>
        </p:nvSpPr>
        <p:spPr>
          <a:xfrm>
            <a:off x="3228450" y="3537100"/>
            <a:ext cx="2687100" cy="47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Georgia"/>
                <a:ea typeface="Georgia"/>
                <a:cs typeface="Georgia"/>
                <a:sym typeface="Georgia"/>
              </a:rPr>
              <a:t>Stage 2: Creating a ShadeFusion Matching Algorithm</a:t>
            </a:r>
            <a:endParaRPr>
              <a:solidFill>
                <a:schemeClr val="dk2"/>
              </a:solidFill>
              <a:latin typeface="Georgia"/>
              <a:ea typeface="Georgia"/>
              <a:cs typeface="Georgia"/>
              <a:sym typeface="Georgia"/>
            </a:endParaRPr>
          </a:p>
        </p:txBody>
      </p:sp>
      <p:sp>
        <p:nvSpPr>
          <p:cNvPr id="155" name="Google Shape;155;p27"/>
          <p:cNvSpPr txBox="1"/>
          <p:nvPr/>
        </p:nvSpPr>
        <p:spPr>
          <a:xfrm>
            <a:off x="6456900" y="1706950"/>
            <a:ext cx="2687100" cy="47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Georgia"/>
                <a:ea typeface="Georgia"/>
                <a:cs typeface="Georgia"/>
                <a:sym typeface="Georgia"/>
              </a:rPr>
              <a:t>Stage 3: Mini study of testing outputs ourselves</a:t>
            </a:r>
            <a:endParaRPr>
              <a:solidFill>
                <a:schemeClr val="dk2"/>
              </a:solidFill>
              <a:latin typeface="Georgia"/>
              <a:ea typeface="Georgia"/>
              <a:cs typeface="Georgia"/>
              <a:sym typeface="Georgia"/>
            </a:endParaRPr>
          </a:p>
        </p:txBody>
      </p:sp>
      <p:pic>
        <p:nvPicPr>
          <p:cNvPr descr="Computer Vision Line Icon Graphic by IconBunny · Creative Fabrica" id="156" name="Google Shape;156;p27"/>
          <p:cNvPicPr preferRelativeResize="0"/>
          <p:nvPr/>
        </p:nvPicPr>
        <p:blipFill>
          <a:blip r:embed="rId3">
            <a:alphaModFix/>
          </a:blip>
          <a:stretch>
            <a:fillRect/>
          </a:stretch>
        </p:blipFill>
        <p:spPr>
          <a:xfrm>
            <a:off x="383075" y="2691550"/>
            <a:ext cx="2262850" cy="1507249"/>
          </a:xfrm>
          <a:prstGeom prst="rect">
            <a:avLst/>
          </a:prstGeom>
          <a:noFill/>
          <a:ln>
            <a:noFill/>
          </a:ln>
        </p:spPr>
      </p:pic>
      <p:pic>
        <p:nvPicPr>
          <p:cNvPr descr="8,800+ Foundation Makeup Stock Illustrations, Royalty-Free Vector Graphics  &amp; Clip Art - iStock | Foundation, Eye makeup, Skin foundation" id="157" name="Google Shape;157;p27"/>
          <p:cNvPicPr preferRelativeResize="0"/>
          <p:nvPr/>
        </p:nvPicPr>
        <p:blipFill>
          <a:blip r:embed="rId4">
            <a:alphaModFix/>
          </a:blip>
          <a:stretch>
            <a:fillRect/>
          </a:stretch>
        </p:blipFill>
        <p:spPr>
          <a:xfrm>
            <a:off x="3228438" y="1856500"/>
            <a:ext cx="2687101" cy="1680608"/>
          </a:xfrm>
          <a:prstGeom prst="rect">
            <a:avLst/>
          </a:prstGeom>
          <a:noFill/>
          <a:ln>
            <a:noFill/>
          </a:ln>
        </p:spPr>
      </p:pic>
      <p:pic>
        <p:nvPicPr>
          <p:cNvPr descr="Cartoon woman applying makeup with brush in front Vector Image" id="158" name="Google Shape;158;p27"/>
          <p:cNvPicPr preferRelativeResize="0"/>
          <p:nvPr/>
        </p:nvPicPr>
        <p:blipFill rotWithShape="1">
          <a:blip r:embed="rId5">
            <a:alphaModFix/>
          </a:blip>
          <a:srcRect b="12752" l="7564" r="6957" t="6019"/>
          <a:stretch/>
        </p:blipFill>
        <p:spPr>
          <a:xfrm>
            <a:off x="6952275" y="2518601"/>
            <a:ext cx="1696350" cy="14165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8"/>
          <p:cNvSpPr txBox="1"/>
          <p:nvPr>
            <p:ph type="title"/>
          </p:nvPr>
        </p:nvSpPr>
        <p:spPr>
          <a:xfrm>
            <a:off x="4921675" y="871500"/>
            <a:ext cx="3509100" cy="32160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02</a:t>
            </a:r>
            <a:endParaRPr/>
          </a:p>
        </p:txBody>
      </p:sp>
      <p:sp>
        <p:nvSpPr>
          <p:cNvPr id="164" name="Google Shape;164;p28"/>
          <p:cNvSpPr txBox="1"/>
          <p:nvPr>
            <p:ph idx="1" type="subTitle"/>
          </p:nvPr>
        </p:nvSpPr>
        <p:spPr>
          <a:xfrm>
            <a:off x="40325" y="1251050"/>
            <a:ext cx="3982200" cy="2875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3800"/>
              <a:t>Understanding    the Data</a:t>
            </a:r>
            <a:endParaRPr sz="3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9"/>
          <p:cNvSpPr/>
          <p:nvPr/>
        </p:nvSpPr>
        <p:spPr>
          <a:xfrm>
            <a:off x="6898325" y="1251050"/>
            <a:ext cx="2050200" cy="800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0" name="Google Shape;170;p29"/>
          <p:cNvSpPr txBox="1"/>
          <p:nvPr>
            <p:ph type="title"/>
          </p:nvPr>
        </p:nvSpPr>
        <p:spPr>
          <a:xfrm>
            <a:off x="112900" y="264000"/>
            <a:ext cx="6353400" cy="139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900"/>
              <a:t>Makeup Shades Dataset</a:t>
            </a:r>
            <a:endParaRPr sz="2900"/>
          </a:p>
        </p:txBody>
      </p:sp>
      <p:pic>
        <p:nvPicPr>
          <p:cNvPr id="171" name="Google Shape;171;p29"/>
          <p:cNvPicPr preferRelativeResize="0"/>
          <p:nvPr/>
        </p:nvPicPr>
        <p:blipFill>
          <a:blip r:embed="rId3">
            <a:alphaModFix/>
          </a:blip>
          <a:stretch>
            <a:fillRect/>
          </a:stretch>
        </p:blipFill>
        <p:spPr>
          <a:xfrm>
            <a:off x="5347050" y="1852200"/>
            <a:ext cx="3116851" cy="1572175"/>
          </a:xfrm>
          <a:prstGeom prst="rect">
            <a:avLst/>
          </a:prstGeom>
          <a:noFill/>
          <a:ln>
            <a:noFill/>
          </a:ln>
        </p:spPr>
      </p:pic>
      <p:sp>
        <p:nvSpPr>
          <p:cNvPr id="172" name="Google Shape;172;p29"/>
          <p:cNvSpPr txBox="1"/>
          <p:nvPr/>
        </p:nvSpPr>
        <p:spPr>
          <a:xfrm>
            <a:off x="112900" y="1573525"/>
            <a:ext cx="4732500" cy="800100"/>
          </a:xfrm>
          <a:prstGeom prst="rect">
            <a:avLst/>
          </a:prstGeom>
          <a:noFill/>
          <a:ln>
            <a:noFill/>
          </a:ln>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Clr>
                <a:schemeClr val="dk2"/>
              </a:buClr>
              <a:buSzPts val="1400"/>
              <a:buFont typeface="Georgia"/>
              <a:buChar char="●"/>
            </a:pPr>
            <a:r>
              <a:rPr lang="en">
                <a:solidFill>
                  <a:schemeClr val="dk2"/>
                </a:solidFill>
                <a:latin typeface="Georgia"/>
                <a:ea typeface="Georgia"/>
                <a:cs typeface="Georgia"/>
                <a:sym typeface="Georgia"/>
              </a:rPr>
              <a:t>Source:</a:t>
            </a:r>
            <a:r>
              <a:rPr lang="en" u="sng">
                <a:solidFill>
                  <a:schemeClr val="dk2"/>
                </a:solidFill>
                <a:latin typeface="Georgia"/>
                <a:ea typeface="Georgia"/>
                <a:cs typeface="Georgia"/>
                <a:sym typeface="Georgia"/>
                <a:hlinkClick r:id="rId4">
                  <a:extLst>
                    <a:ext uri="{A12FA001-AC4F-418D-AE19-62706E023703}">
                      <ahyp:hlinkClr val="tx"/>
                    </a:ext>
                  </a:extLst>
                </a:hlinkClick>
              </a:rPr>
              <a:t> Kaggle</a:t>
            </a:r>
            <a:endParaRPr>
              <a:solidFill>
                <a:schemeClr val="dk2"/>
              </a:solidFill>
              <a:latin typeface="Georgia"/>
              <a:ea typeface="Georgia"/>
              <a:cs typeface="Georgia"/>
              <a:sym typeface="Georgia"/>
            </a:endParaRPr>
          </a:p>
          <a:p>
            <a:pPr indent="-317500" lvl="0" marL="457200" rtl="0" algn="just">
              <a:lnSpc>
                <a:spcPct val="115000"/>
              </a:lnSpc>
              <a:spcBef>
                <a:spcPts val="0"/>
              </a:spcBef>
              <a:spcAft>
                <a:spcPts val="0"/>
              </a:spcAft>
              <a:buClr>
                <a:schemeClr val="dk2"/>
              </a:buClr>
              <a:buSzPts val="1400"/>
              <a:buFont typeface="Georgia"/>
              <a:buChar char="●"/>
            </a:pPr>
            <a:r>
              <a:rPr lang="en">
                <a:solidFill>
                  <a:schemeClr val="dk2"/>
                </a:solidFill>
                <a:latin typeface="Georgia"/>
                <a:ea typeface="Georgia"/>
                <a:cs typeface="Georgia"/>
                <a:sym typeface="Georgia"/>
              </a:rPr>
              <a:t>Purpose: Analyze global foundation shade availability to promote inclusivity.</a:t>
            </a:r>
            <a:endParaRPr>
              <a:solidFill>
                <a:schemeClr val="dk2"/>
              </a:solidFill>
              <a:latin typeface="Georgia"/>
              <a:ea typeface="Georgia"/>
              <a:cs typeface="Georgia"/>
              <a:sym typeface="Georgia"/>
            </a:endParaRPr>
          </a:p>
          <a:p>
            <a:pPr indent="-317500" lvl="0" marL="457200" rtl="0" algn="just">
              <a:lnSpc>
                <a:spcPct val="115000"/>
              </a:lnSpc>
              <a:spcBef>
                <a:spcPts val="0"/>
              </a:spcBef>
              <a:spcAft>
                <a:spcPts val="0"/>
              </a:spcAft>
              <a:buClr>
                <a:schemeClr val="dk2"/>
              </a:buClr>
              <a:buSzPts val="1400"/>
              <a:buFont typeface="Georgia"/>
              <a:buChar char="●"/>
            </a:pPr>
            <a:r>
              <a:rPr lang="en">
                <a:solidFill>
                  <a:schemeClr val="dk2"/>
                </a:solidFill>
                <a:latin typeface="Georgia"/>
                <a:ea typeface="Georgia"/>
                <a:cs typeface="Georgia"/>
                <a:sym typeface="Georgia"/>
              </a:rPr>
              <a:t>Data: Compiled from bestsellers in the US, Nigeria, India, and Japan, categorized for BIPOC inclusivity labeled from group 0-7 based on color range, brand info, hex, h, s, l, v description of product.</a:t>
            </a:r>
            <a:endParaRPr>
              <a:solidFill>
                <a:schemeClr val="dk2"/>
              </a:solidFill>
              <a:latin typeface="Georgia"/>
              <a:ea typeface="Georgia"/>
              <a:cs typeface="Georgia"/>
              <a:sym typeface="Georgia"/>
            </a:endParaRPr>
          </a:p>
          <a:p>
            <a:pPr indent="-317500" lvl="0" marL="457200" rtl="0" algn="just">
              <a:lnSpc>
                <a:spcPct val="115000"/>
              </a:lnSpc>
              <a:spcBef>
                <a:spcPts val="0"/>
              </a:spcBef>
              <a:spcAft>
                <a:spcPts val="0"/>
              </a:spcAft>
              <a:buClr>
                <a:schemeClr val="dk2"/>
              </a:buClr>
              <a:buSzPts val="1400"/>
              <a:buFont typeface="Georgia"/>
              <a:buChar char="●"/>
            </a:pPr>
            <a:r>
              <a:rPr lang="en">
                <a:solidFill>
                  <a:schemeClr val="dk2"/>
                </a:solidFill>
                <a:latin typeface="Georgia"/>
                <a:ea typeface="Georgia"/>
                <a:cs typeface="Georgia"/>
                <a:sym typeface="Georgia"/>
              </a:rPr>
              <a:t>Use: Algorithm training and bias detection.</a:t>
            </a:r>
            <a:endParaRPr>
              <a:solidFill>
                <a:schemeClr val="dk2"/>
              </a:solidFill>
              <a:latin typeface="Georgia"/>
              <a:ea typeface="Georgia"/>
              <a:cs typeface="Georgia"/>
              <a:sym typeface="Georgia"/>
            </a:endParaRPr>
          </a:p>
          <a:p>
            <a:pPr indent="0" lvl="0" marL="457200" rtl="0" algn="just">
              <a:lnSpc>
                <a:spcPct val="115000"/>
              </a:lnSpc>
              <a:spcBef>
                <a:spcPts val="0"/>
              </a:spcBef>
              <a:spcAft>
                <a:spcPts val="0"/>
              </a:spcAft>
              <a:buNone/>
            </a:pPr>
            <a:r>
              <a:t/>
            </a:r>
            <a:endParaRPr>
              <a:solidFill>
                <a:schemeClr val="dk2"/>
              </a:solidFill>
              <a:highlight>
                <a:srgbClr val="FFFFFF"/>
              </a:highlight>
              <a:latin typeface="Georgia"/>
              <a:ea typeface="Georgia"/>
              <a:cs typeface="Georgia"/>
              <a:sym typeface="Georgia"/>
            </a:endParaRPr>
          </a:p>
          <a:p>
            <a:pPr indent="0" lvl="0" marL="457200" rtl="0" algn="just">
              <a:spcBef>
                <a:spcPts val="0"/>
              </a:spcBef>
              <a:spcAft>
                <a:spcPts val="0"/>
              </a:spcAft>
              <a:buNone/>
            </a:pPr>
            <a:r>
              <a:t/>
            </a:r>
            <a:endParaRPr>
              <a:solidFill>
                <a:schemeClr val="dk2"/>
              </a:solidFill>
              <a:latin typeface="Georgia"/>
              <a:ea typeface="Georgia"/>
              <a:cs typeface="Georgia"/>
              <a:sym typeface="Georgia"/>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